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1"/>
  </p:notesMasterIdLst>
  <p:sldIdLst>
    <p:sldId id="256" r:id="rId2"/>
    <p:sldId id="266" r:id="rId3"/>
    <p:sldId id="267" r:id="rId4"/>
    <p:sldId id="257" r:id="rId5"/>
    <p:sldId id="259" r:id="rId6"/>
    <p:sldId id="260" r:id="rId7"/>
    <p:sldId id="264" r:id="rId8"/>
    <p:sldId id="261" r:id="rId9"/>
    <p:sldId id="265"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9" d="100"/>
          <a:sy n="109" d="100"/>
        </p:scale>
        <p:origin x="-16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7D850B-E10D-4A29-A145-8136F6B09918}" type="datetimeFigureOut">
              <a:rPr lang="fa-IR" smtClean="0"/>
              <a:pPr/>
              <a:t>1435/11/12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95A4863-CB5E-4DD8-85C1-3B4BF760280A}"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B95A4863-CB5E-4DD8-85C1-3B4BF760280A}"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343B2B4B-6672-4BCE-93A0-F887E09F13F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43B2B4B-6672-4BCE-93A0-F887E09F13F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43B2B4B-6672-4BCE-93A0-F887E09F13F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C21086-F30E-4E05-BD02-CA8E9C4EB340}" type="datetimeFigureOut">
              <a:rPr lang="fa-IR" smtClean="0"/>
              <a:pPr/>
              <a:t>1435/11/12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343B2B4B-6672-4BCE-93A0-F887E09F13F9}"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C21086-F30E-4E05-BD02-CA8E9C4EB340}" type="datetimeFigureOut">
              <a:rPr lang="fa-IR" smtClean="0"/>
              <a:pPr/>
              <a:t>1435/11/12</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3B2B4B-6672-4BCE-93A0-F887E09F13F9}"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hahla\Documents\Camtasia Studio\Attachments\toloo121.png"/>
          <p:cNvPicPr>
            <a:picLocks noChangeAspect="1" noChangeArrowheads="1"/>
          </p:cNvPicPr>
          <p:nvPr/>
        </p:nvPicPr>
        <p:blipFill>
          <a:blip r:embed="rId3" cstate="print"/>
          <a:srcRect/>
          <a:stretch>
            <a:fillRect/>
          </a:stretch>
        </p:blipFill>
        <p:spPr bwMode="auto">
          <a:xfrm>
            <a:off x="4143372" y="857232"/>
            <a:ext cx="928694" cy="1097127"/>
          </a:xfrm>
          <a:prstGeom prst="rect">
            <a:avLst/>
          </a:prstGeom>
          <a:noFill/>
        </p:spPr>
      </p:pic>
      <p:sp>
        <p:nvSpPr>
          <p:cNvPr id="6" name="Rectangle 5"/>
          <p:cNvSpPr/>
          <p:nvPr/>
        </p:nvSpPr>
        <p:spPr>
          <a:xfrm>
            <a:off x="2214546" y="3929066"/>
            <a:ext cx="4572000" cy="1754326"/>
          </a:xfrm>
          <a:prstGeom prst="rect">
            <a:avLst/>
          </a:prstGeom>
        </p:spPr>
        <p:txBody>
          <a:bodyPr>
            <a:spAutoFit/>
          </a:bodyPr>
          <a:lstStyle/>
          <a:p>
            <a:pPr algn="ctr"/>
            <a:r>
              <a:rPr lang="fa-IR" dirty="0" smtClean="0">
                <a:solidFill>
                  <a:srgbClr val="FF0000"/>
                </a:solidFill>
                <a:cs typeface="B Homa" pitchFamily="2" charset="-78"/>
              </a:rPr>
              <a:t>ای دی او دات نت </a:t>
            </a:r>
            <a:r>
              <a:rPr lang="fa-IR" dirty="0" smtClean="0">
                <a:solidFill>
                  <a:schemeClr val="bg1"/>
                </a:solidFill>
                <a:cs typeface="B Homa" pitchFamily="2" charset="-78"/>
              </a:rPr>
              <a:t>یک تکنولوژی بمنظور ارتباط برنامه های کاربردی و یا وب سایت ها و وب اپلیکیشن ها با نک های اطلاعاتی بشمار میرود که توسط شرکت مایکروسافت ارائه گشته است و نسخه های مختلفی را شامل میشود که ما در این آموزش قصد داریم شما را با نسخه انتیتی فریم ورک کد فرست آشنا کنیم.</a:t>
            </a:r>
            <a:endParaRPr lang="en-US" dirty="0">
              <a:solidFill>
                <a:schemeClr val="bg1"/>
              </a:solidFill>
              <a:cs typeface="B Homa" pitchFamily="2" charset="-78"/>
            </a:endParaRPr>
          </a:p>
        </p:txBody>
      </p:sp>
      <p:pic>
        <p:nvPicPr>
          <p:cNvPr id="1027" name="Picture 3" descr="C:\Users\Shahla\Documents\Camtasia Studio\Attachments\Amoozesh\sql-option-a.png"/>
          <p:cNvPicPr>
            <a:picLocks noChangeAspect="1" noChangeArrowheads="1"/>
          </p:cNvPicPr>
          <p:nvPr/>
        </p:nvPicPr>
        <p:blipFill>
          <a:blip r:embed="rId4" cstate="print"/>
          <a:srcRect/>
          <a:stretch>
            <a:fillRect/>
          </a:stretch>
        </p:blipFill>
        <p:spPr bwMode="auto">
          <a:xfrm>
            <a:off x="7929586" y="5715016"/>
            <a:ext cx="881062" cy="881062"/>
          </a:xfrm>
          <a:prstGeom prst="rect">
            <a:avLst/>
          </a:prstGeom>
          <a:noFill/>
        </p:spPr>
      </p:pic>
      <p:pic>
        <p:nvPicPr>
          <p:cNvPr id="8" name="Picture 3" descr="C:\Users\Shahla\Desktop\New folder\SQL\sql.png"/>
          <p:cNvPicPr>
            <a:picLocks noChangeAspect="1" noChangeArrowheads="1"/>
          </p:cNvPicPr>
          <p:nvPr/>
        </p:nvPicPr>
        <p:blipFill>
          <a:blip r:embed="rId5" cstate="print"/>
          <a:srcRect/>
          <a:stretch>
            <a:fillRect/>
          </a:stretch>
        </p:blipFill>
        <p:spPr bwMode="auto">
          <a:xfrm>
            <a:off x="285720" y="5862646"/>
            <a:ext cx="714380" cy="714380"/>
          </a:xfrm>
          <a:prstGeom prst="rect">
            <a:avLst/>
          </a:prstGeom>
          <a:noFill/>
        </p:spPr>
      </p:pic>
      <p:sp>
        <p:nvSpPr>
          <p:cNvPr id="9" name="Rectangle 8"/>
          <p:cNvSpPr/>
          <p:nvPr/>
        </p:nvSpPr>
        <p:spPr>
          <a:xfrm>
            <a:off x="1785918" y="2714620"/>
            <a:ext cx="5214974" cy="830997"/>
          </a:xfrm>
          <a:prstGeom prst="rect">
            <a:avLst/>
          </a:prstGeom>
        </p:spPr>
        <p:txBody>
          <a:bodyPr wrap="square">
            <a:spAutoFit/>
          </a:bodyPr>
          <a:lstStyle/>
          <a:p>
            <a:pPr algn="ctr"/>
            <a:r>
              <a:rPr lang="en-US" sz="2400" dirty="0" smtClean="0">
                <a:solidFill>
                  <a:srgbClr val="FF0000"/>
                </a:solidFill>
                <a:latin typeface="Georgia" pitchFamily="18"/>
                <a:cs typeface="Segoe UI" pitchFamily="34"/>
              </a:rPr>
              <a:t>ADO.NET_EntityFrameWork_CodeFirst</a:t>
            </a:r>
            <a:endParaRPr lang="fa-IR" sz="2400"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hahla\Desktop\New folder\ADO.net\ORM121.png"/>
          <p:cNvPicPr>
            <a:picLocks noChangeAspect="1" noChangeArrowheads="1"/>
          </p:cNvPicPr>
          <p:nvPr/>
        </p:nvPicPr>
        <p:blipFill>
          <a:blip r:embed="rId2" cstate="print"/>
          <a:srcRect/>
          <a:stretch>
            <a:fillRect/>
          </a:stretch>
        </p:blipFill>
        <p:spPr bwMode="auto">
          <a:xfrm>
            <a:off x="1142976" y="928670"/>
            <a:ext cx="6715172" cy="4497898"/>
          </a:xfrm>
          <a:prstGeom prst="rect">
            <a:avLst/>
          </a:prstGeom>
          <a:noFill/>
        </p:spPr>
      </p:pic>
      <p:pic>
        <p:nvPicPr>
          <p:cNvPr id="5" name="Picture 2" descr="C:\Users\Shahla\Documents\Camtasia Studio\Attachments\toloo121.png"/>
          <p:cNvPicPr>
            <a:picLocks noChangeAspect="1" noChangeArrowheads="1"/>
          </p:cNvPicPr>
          <p:nvPr/>
        </p:nvPicPr>
        <p:blipFill>
          <a:blip r:embed="rId3" cstate="print"/>
          <a:srcRect/>
          <a:stretch>
            <a:fillRect/>
          </a:stretch>
        </p:blipFill>
        <p:spPr bwMode="auto">
          <a:xfrm>
            <a:off x="7929586" y="5786454"/>
            <a:ext cx="714379" cy="843942"/>
          </a:xfrm>
          <a:prstGeom prst="rect">
            <a:avLst/>
          </a:prstGeom>
          <a:noFill/>
        </p:spPr>
      </p:pic>
      <p:pic>
        <p:nvPicPr>
          <p:cNvPr id="6" name="Picture 3" descr="C:\Users\Shahla\Desktop\New folder\SQL\sql.png"/>
          <p:cNvPicPr>
            <a:picLocks noChangeAspect="1" noChangeArrowheads="1"/>
          </p:cNvPicPr>
          <p:nvPr/>
        </p:nvPicPr>
        <p:blipFill>
          <a:blip r:embed="rId4" cstate="print"/>
          <a:srcRect/>
          <a:stretch>
            <a:fillRect/>
          </a:stretch>
        </p:blipFill>
        <p:spPr bwMode="auto">
          <a:xfrm>
            <a:off x="285720" y="5862646"/>
            <a:ext cx="714380" cy="7143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a:bodyPr>
          <a:lstStyle/>
          <a:p>
            <a:pPr lvl="0" algn="ctr">
              <a:buFont typeface="Wingdings" pitchFamily="2" charset="2"/>
              <a:buChar char="v"/>
            </a:pPr>
            <a:r>
              <a:rPr lang="ar-SA" sz="2000" dirty="0" smtClean="0">
                <a:cs typeface="B Homa" pitchFamily="2" charset="-78"/>
              </a:rPr>
              <a:t>در لینک تو ان تیتی فریم ورک کد فرست ارتباط با بانک اطلاعاتی به این مفهوم است که شما ابتدا در محیط ویژوال استدیو اقدام به کد نویسی و ساخت کلاس میکنید و این کلاس ها نیز پوکو هستند یعنی هیچ محدودیتی ندارند و میتوانند از کلاس های دیگر ارث بری داشته باشند.بعد از این که کد نویسی شما در کلاس ها به پایان رسید تنها کاری که نیاز به انجام آن دارید جنریت کردن دیتابیس است که این عمل بدون دخالت شما و بصورت خودکار انجام میپذیرد.دراین حالت تمامی مپینگ های مورد نیاز در بحث شی گرایی و همچنین روابط موجود در کلاس ها به صورت خودکار جنریت شده و شما وقتی بانک اطلاعاتی ایجاد شده را مشاهده میکنید ممکن است تعجب کنید که با چه دقت و ظرافتی تمامی تمهیدات مورد نیاز از جمله پرایمری و فارن کی ها و همچنین روابط موجود بین جداول در کسری از ثانیه در بانک اطلاعاتی اعمال گردیده است</a:t>
            </a:r>
            <a:r>
              <a:rPr lang="en-US" sz="2000" dirty="0" smtClean="0">
                <a:cs typeface="B Homa" pitchFamily="2" charset="-78"/>
              </a:rPr>
              <a:t>.</a:t>
            </a:r>
            <a:endParaRPr lang="fa-IR" sz="2000" dirty="0" smtClean="0">
              <a:cs typeface="B Homa" pitchFamily="2" charset="-78"/>
            </a:endParaRPr>
          </a:p>
          <a:p>
            <a:pPr lvl="0" algn="ctr">
              <a:buFont typeface="Wingdings" pitchFamily="2" charset="2"/>
              <a:buChar char="v"/>
            </a:pPr>
            <a:endParaRPr lang="en-US" sz="2000" dirty="0" smtClean="0">
              <a:cs typeface="B Homa" pitchFamily="2" charset="-78"/>
            </a:endParaRPr>
          </a:p>
          <a:p>
            <a:pPr lvl="0" algn="ctr">
              <a:buFont typeface="Wingdings" pitchFamily="2" charset="2"/>
              <a:buChar char="v"/>
            </a:pPr>
            <a:r>
              <a:rPr lang="ar-SA" sz="2000" dirty="0" smtClean="0">
                <a:cs typeface="B Homa" pitchFamily="2" charset="-78"/>
              </a:rPr>
              <a:t>ما در آموزش ام وی سی برای برقراری به بانک اطلاعاتی و ایجاد آن از این نسخه استفاده میکنیم اما بدین معنی نیست که فقط برای ام وی سی کاربرد دارد چنانکه در آموزش ها خواهید دید بحث ان تیتی فریم فرک کد فرست را ما ابتدا در قالب یک پروژه ویندوز فرم آموزش میدهیم تا بطور شفاف مشخص شود این نسخه از ای دی او دات نت هم برای نرم افزار های تحت ویندوز و هم برای وبسایت و نرم افزار های تحت وب هم قابل استفاده میباشد</a:t>
            </a:r>
            <a:r>
              <a:rPr lang="en-US" sz="2000" dirty="0" smtClean="0">
                <a:cs typeface="B Homa" pitchFamily="2" charset="-78"/>
              </a:rPr>
              <a:t>.</a:t>
            </a:r>
          </a:p>
          <a:p>
            <a:pPr>
              <a:buNone/>
            </a:pPr>
            <a:endParaRPr lang="fa-IR" sz="2000" dirty="0">
              <a:cs typeface="B Homa" pitchFamily="2" charset="-78"/>
            </a:endParaRPr>
          </a:p>
        </p:txBody>
      </p:sp>
      <p:pic>
        <p:nvPicPr>
          <p:cNvPr id="4" name="Picture 3" descr="C:\Users\Shahla\Desktop\New folder\SQL\sql.png"/>
          <p:cNvPicPr>
            <a:picLocks noChangeAspect="1" noChangeArrowheads="1"/>
          </p:cNvPicPr>
          <p:nvPr/>
        </p:nvPicPr>
        <p:blipFill>
          <a:blip r:embed="rId2" cstate="print"/>
          <a:srcRect/>
          <a:stretch>
            <a:fillRect/>
          </a:stretch>
        </p:blipFill>
        <p:spPr bwMode="auto">
          <a:xfrm>
            <a:off x="285720" y="5862646"/>
            <a:ext cx="714380" cy="714380"/>
          </a:xfrm>
          <a:prstGeom prst="rect">
            <a:avLst/>
          </a:prstGeom>
          <a:noFill/>
        </p:spPr>
      </p:pic>
      <p:pic>
        <p:nvPicPr>
          <p:cNvPr id="5" name="Picture 2" descr="C:\Users\Shahla\Documents\Camtasia Studio\Attachments\toloo121.png"/>
          <p:cNvPicPr>
            <a:picLocks noChangeAspect="1" noChangeArrowheads="1"/>
          </p:cNvPicPr>
          <p:nvPr/>
        </p:nvPicPr>
        <p:blipFill>
          <a:blip r:embed="rId3" cstate="print"/>
          <a:srcRect/>
          <a:stretch>
            <a:fillRect/>
          </a:stretch>
        </p:blipFill>
        <p:spPr bwMode="auto">
          <a:xfrm>
            <a:off x="7929586" y="5786454"/>
            <a:ext cx="714379" cy="84394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043890" cy="581772"/>
          </a:xfrm>
        </p:spPr>
        <p:txBody>
          <a:bodyPr>
            <a:normAutofit/>
          </a:bodyPr>
          <a:lstStyle/>
          <a:p>
            <a:pPr lvl="0" algn="r"/>
            <a:r>
              <a:rPr lang="x-none" sz="2000" smtClean="0">
                <a:solidFill>
                  <a:srgbClr val="FF0000"/>
                </a:solidFill>
                <a:latin typeface="Segoe UI" pitchFamily="34"/>
                <a:cs typeface="B Titr" pitchFamily="2" charset="-78"/>
              </a:rPr>
              <a:t>نسخه های مختلف ای دی او دات نت</a:t>
            </a:r>
            <a:r>
              <a:rPr lang="fa-IR" sz="2000" dirty="0" smtClean="0">
                <a:solidFill>
                  <a:srgbClr val="FF0000"/>
                </a:solidFill>
                <a:latin typeface="Segoe UI" pitchFamily="34"/>
                <a:cs typeface="B Titr" pitchFamily="2" charset="-78"/>
              </a:rPr>
              <a:t>:</a:t>
            </a:r>
            <a:endParaRPr lang="x-none" sz="2000">
              <a:solidFill>
                <a:srgbClr val="FF0000"/>
              </a:solidFill>
              <a:latin typeface="Segoe UI" pitchFamily="34"/>
              <a:cs typeface="B Titr" pitchFamily="2" charset="-78"/>
            </a:endParaRPr>
          </a:p>
        </p:txBody>
      </p:sp>
      <p:sp>
        <p:nvSpPr>
          <p:cNvPr id="3" name="Content Placeholder 2"/>
          <p:cNvSpPr>
            <a:spLocks noGrp="1"/>
          </p:cNvSpPr>
          <p:nvPr>
            <p:ph idx="1"/>
          </p:nvPr>
        </p:nvSpPr>
        <p:spPr>
          <a:xfrm>
            <a:off x="571472" y="1357298"/>
            <a:ext cx="8229600" cy="4389120"/>
          </a:xfrm>
        </p:spPr>
        <p:txBody>
          <a:bodyPr>
            <a:normAutofit/>
          </a:bodyPr>
          <a:lstStyle/>
          <a:p>
            <a:pPr lvl="0" algn="ctr">
              <a:lnSpc>
                <a:spcPct val="150000"/>
              </a:lnSpc>
              <a:buNone/>
            </a:pPr>
            <a:r>
              <a:rPr lang="fa-IR" sz="2000" dirty="0" smtClean="0">
                <a:cs typeface="B Homa" pitchFamily="2" charset="-78"/>
              </a:rPr>
              <a:t>   </a:t>
            </a:r>
            <a:r>
              <a:rPr lang="x-none" sz="2000" smtClean="0">
                <a:solidFill>
                  <a:srgbClr val="FF420E"/>
                </a:solidFill>
                <a:latin typeface="Segoe UI" pitchFamily="34"/>
                <a:cs typeface="Segoe UI" pitchFamily="34"/>
              </a:rPr>
              <a:t> </a:t>
            </a:r>
            <a:r>
              <a:rPr lang="x-none" sz="2000" smtClean="0">
                <a:solidFill>
                  <a:srgbClr val="FF420E"/>
                </a:solidFill>
                <a:latin typeface="Georgia" pitchFamily="18"/>
                <a:cs typeface="Segoe UI" pitchFamily="34"/>
              </a:rPr>
              <a:t>ADO.NET Version 1 &amp; ADO.NET Version 1</a:t>
            </a:r>
            <a:r>
              <a:rPr lang="en-US" sz="2000" dirty="0" smtClean="0">
                <a:solidFill>
                  <a:srgbClr val="FF420E"/>
                </a:solidFill>
                <a:latin typeface="Georgia" pitchFamily="18"/>
                <a:cs typeface="Segoe UI" pitchFamily="34"/>
              </a:rPr>
              <a:t>,1</a:t>
            </a:r>
            <a:endParaRPr lang="x-none" sz="2000" smtClean="0">
              <a:solidFill>
                <a:srgbClr val="FF420E"/>
              </a:solidFill>
              <a:latin typeface="Georgia" pitchFamily="18"/>
              <a:cs typeface="Segoe UI" pitchFamily="34"/>
            </a:endParaRPr>
          </a:p>
          <a:p>
            <a:pPr lvl="0" algn="ctr">
              <a:lnSpc>
                <a:spcPct val="150000"/>
              </a:lnSpc>
              <a:buNone/>
            </a:pPr>
            <a:r>
              <a:rPr lang="x-none" sz="2000" smtClean="0">
                <a:solidFill>
                  <a:srgbClr val="009933"/>
                </a:solidFill>
                <a:latin typeface="Georgia" pitchFamily="18"/>
                <a:cs typeface="Segoe UI" pitchFamily="34"/>
              </a:rPr>
              <a:t>ADO.NET Version 2 (DataTable &amp; TableAdapter)</a:t>
            </a:r>
          </a:p>
          <a:p>
            <a:pPr lvl="0" algn="ctr">
              <a:lnSpc>
                <a:spcPct val="150000"/>
              </a:lnSpc>
              <a:buNone/>
            </a:pPr>
            <a:r>
              <a:rPr lang="x-none" sz="2000" smtClean="0">
                <a:solidFill>
                  <a:srgbClr val="996600"/>
                </a:solidFill>
                <a:latin typeface="Georgia" pitchFamily="18"/>
                <a:cs typeface="Segoe UI" pitchFamily="34"/>
              </a:rPr>
              <a:t>ADO.NET Version 3 &amp; ADO.NET 3.5</a:t>
            </a:r>
          </a:p>
          <a:p>
            <a:pPr lvl="0" algn="ctr">
              <a:lnSpc>
                <a:spcPct val="150000"/>
              </a:lnSpc>
              <a:buNone/>
            </a:pPr>
            <a:r>
              <a:rPr lang="x-none" sz="2000" smtClean="0">
                <a:solidFill>
                  <a:srgbClr val="996600"/>
                </a:solidFill>
                <a:latin typeface="Georgia" pitchFamily="18"/>
                <a:cs typeface="Segoe UI" pitchFamily="34"/>
              </a:rPr>
              <a:t>Link To DataSet – Link To XML – Link To Object – Link To SQL</a:t>
            </a:r>
          </a:p>
          <a:p>
            <a:pPr lvl="0" algn="ctr">
              <a:lnSpc>
                <a:spcPct val="150000"/>
              </a:lnSpc>
              <a:buNone/>
            </a:pPr>
            <a:r>
              <a:rPr lang="x-none" sz="2000" smtClean="0">
                <a:solidFill>
                  <a:srgbClr val="990099"/>
                </a:solidFill>
                <a:latin typeface="Georgia" pitchFamily="18"/>
                <a:cs typeface="Segoe UI" pitchFamily="34"/>
              </a:rPr>
              <a:t>ADO.NET Version 4 &amp; ADO.NET Version 4.1</a:t>
            </a:r>
          </a:p>
          <a:p>
            <a:pPr lvl="0" algn="ctr">
              <a:lnSpc>
                <a:spcPct val="150000"/>
              </a:lnSpc>
              <a:buNone/>
            </a:pPr>
            <a:r>
              <a:rPr lang="x-none" sz="2000" smtClean="0">
                <a:solidFill>
                  <a:srgbClr val="990099"/>
                </a:solidFill>
                <a:latin typeface="Georgia" pitchFamily="18"/>
                <a:cs typeface="Segoe UI" pitchFamily="34"/>
              </a:rPr>
              <a:t>LinkEntityFrameWorkDataBaseFirst - LinkEntityFramework ModelFirst – LinkEntityFrameWorkCodeFirst</a:t>
            </a:r>
            <a:endParaRPr lang="fa-IR" sz="2000" dirty="0" smtClean="0">
              <a:solidFill>
                <a:srgbClr val="990099"/>
              </a:solidFill>
              <a:latin typeface="Georgia" pitchFamily="18"/>
              <a:cs typeface="Segoe UI" pitchFamily="34"/>
            </a:endParaRPr>
          </a:p>
          <a:p>
            <a:pPr lvl="0" algn="ctr">
              <a:lnSpc>
                <a:spcPct val="150000"/>
              </a:lnSpc>
              <a:buNone/>
            </a:pPr>
            <a:r>
              <a:rPr lang="fa-IR" sz="1600" dirty="0" smtClean="0">
                <a:solidFill>
                  <a:srgbClr val="993366"/>
                </a:solidFill>
                <a:latin typeface="Georgia" pitchFamily="18" charset="0"/>
                <a:cs typeface="Segoe UI" pitchFamily="34"/>
              </a:rPr>
              <a:t>5و</a:t>
            </a:r>
            <a:r>
              <a:rPr lang="x-none" sz="2000" smtClean="0">
                <a:solidFill>
                  <a:srgbClr val="993366"/>
                </a:solidFill>
                <a:latin typeface="Georgia" pitchFamily="18"/>
                <a:cs typeface="Segoe UI" pitchFamily="34"/>
              </a:rPr>
              <a:t>ADO.NET Versionf 5 : EntityFrameWork </a:t>
            </a:r>
            <a:r>
              <a:rPr lang="x-none" sz="1400" smtClean="0">
                <a:solidFill>
                  <a:srgbClr val="993366"/>
                </a:solidFill>
                <a:latin typeface="Georgia" pitchFamily="18"/>
                <a:cs typeface="Segoe UI" pitchFamily="34"/>
              </a:rPr>
              <a:t>(DotnetFramWork 4</a:t>
            </a:r>
            <a:endParaRPr lang="fa-IR" sz="2000" dirty="0" smtClean="0">
              <a:cs typeface="B Homa" pitchFamily="2" charset="-78"/>
            </a:endParaRPr>
          </a:p>
          <a:p>
            <a:pPr>
              <a:buNone/>
            </a:pPr>
            <a:endParaRPr lang="fa-IR" sz="2000" dirty="0">
              <a:cs typeface="B Hom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929586" y="5786454"/>
            <a:ext cx="725627" cy="857232"/>
          </a:xfrm>
          <a:prstGeom prst="rect">
            <a:avLst/>
          </a:prstGeom>
          <a:noFill/>
        </p:spPr>
      </p:pic>
      <p:pic>
        <p:nvPicPr>
          <p:cNvPr id="6" name="Picture 3" descr="C:\Users\Shahla\Desktop\New folder\SQL\sql.png"/>
          <p:cNvPicPr>
            <a:picLocks noChangeAspect="1" noChangeArrowheads="1"/>
          </p:cNvPicPr>
          <p:nvPr/>
        </p:nvPicPr>
        <p:blipFill>
          <a:blip r:embed="rId3" cstate="print"/>
          <a:srcRect/>
          <a:stretch>
            <a:fillRect/>
          </a:stretch>
        </p:blipFill>
        <p:spPr bwMode="auto">
          <a:xfrm>
            <a:off x="285720" y="5862646"/>
            <a:ext cx="714380" cy="7143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043890" cy="642942"/>
          </a:xfrm>
        </p:spPr>
        <p:txBody>
          <a:bodyPr>
            <a:noAutofit/>
          </a:bodyPr>
          <a:lstStyle/>
          <a:p>
            <a:pPr lvl="0" algn="r"/>
            <a:r>
              <a:rPr lang="x-none" sz="2000" smtClean="0">
                <a:solidFill>
                  <a:srgbClr val="FF0000"/>
                </a:solidFill>
                <a:latin typeface="Georgia" pitchFamily="18"/>
                <a:cs typeface="B Titr" pitchFamily="2" charset="-78"/>
              </a:rPr>
              <a:t>آبجکت – ریلیشنال مپینگ) او آر ام چیست ( </a:t>
            </a:r>
            <a:r>
              <a:rPr lang="fa-IR" sz="2000" dirty="0" smtClean="0">
                <a:solidFill>
                  <a:srgbClr val="FF0000"/>
                </a:solidFill>
                <a:latin typeface="Georgia" pitchFamily="18"/>
                <a:cs typeface="B Titr" pitchFamily="2" charset="-78"/>
              </a:rPr>
              <a:t>؟</a:t>
            </a:r>
            <a:r>
              <a:rPr lang="x-none" sz="2000" smtClean="0">
                <a:solidFill>
                  <a:srgbClr val="FF0000"/>
                </a:solidFill>
                <a:latin typeface="Georgia" pitchFamily="18"/>
                <a:cs typeface="B Titr" pitchFamily="2" charset="-78"/>
              </a:rPr>
              <a:t/>
            </a:r>
            <a:br>
              <a:rPr lang="x-none" sz="2000" smtClean="0">
                <a:solidFill>
                  <a:srgbClr val="FF0000"/>
                </a:solidFill>
                <a:latin typeface="Georgia" pitchFamily="18"/>
                <a:cs typeface="B Titr" pitchFamily="2" charset="-78"/>
              </a:rPr>
            </a:br>
            <a:endParaRPr lang="fa-IR" sz="2000" dirty="0">
              <a:solidFill>
                <a:srgbClr val="FF0000"/>
              </a:solidFill>
              <a:cs typeface="B Titr" pitchFamily="2" charset="-78"/>
            </a:endParaRPr>
          </a:p>
        </p:txBody>
      </p:sp>
      <p:sp>
        <p:nvSpPr>
          <p:cNvPr id="3" name="Content Placeholder 2"/>
          <p:cNvSpPr>
            <a:spLocks noGrp="1"/>
          </p:cNvSpPr>
          <p:nvPr>
            <p:ph idx="1"/>
          </p:nvPr>
        </p:nvSpPr>
        <p:spPr>
          <a:xfrm>
            <a:off x="500034" y="1500174"/>
            <a:ext cx="8229600" cy="4389120"/>
          </a:xfrm>
        </p:spPr>
        <p:txBody>
          <a:bodyPr>
            <a:normAutofit fontScale="77500" lnSpcReduction="20000"/>
          </a:bodyPr>
          <a:lstStyle/>
          <a:p>
            <a:pPr lvl="0" algn="ctr">
              <a:buNone/>
            </a:pPr>
            <a:r>
              <a:rPr lang="x-none" sz="2000" smtClean="0">
                <a:latin typeface="Georgia" pitchFamily="18"/>
                <a:cs typeface="B Homa" pitchFamily="2" charset="-78"/>
              </a:rPr>
              <a:t>الگویست که وظیفه مپ نمودن مباحث شی گرایی به جداول بانک های اطلاعاتی که بصورت رابطه ای هستند را بر عهده دارد.</a:t>
            </a:r>
          </a:p>
          <a:p>
            <a:pPr lvl="0" algn="ctr">
              <a:buNone/>
            </a:pPr>
            <a:r>
              <a:rPr lang="x-none" sz="2000" smtClean="0">
                <a:latin typeface="Georgia" pitchFamily="18"/>
                <a:cs typeface="B Homa" pitchFamily="2" charset="-78"/>
              </a:rPr>
              <a:t>بانک های اطلاعاتی رابطه ای :اکسس – اس کیو ال سرور – مای اس کیو ال – اوراکل</a:t>
            </a:r>
          </a:p>
          <a:p>
            <a:pPr lvl="0" algn="ctr">
              <a:buNone/>
            </a:pPr>
            <a:r>
              <a:rPr lang="x-none" sz="2000" smtClean="0">
                <a:latin typeface="Georgia" pitchFamily="18"/>
                <a:cs typeface="B Homa" pitchFamily="2" charset="-78"/>
              </a:rPr>
              <a:t>اولین او آر ام را شرکت جاوا با نام هایبرنیت ارائه نمود که در آن نیاز به انجام 3 فعالیت بود</a:t>
            </a:r>
          </a:p>
          <a:p>
            <a:pPr lvl="0" algn="ctr">
              <a:buNone/>
            </a:pPr>
            <a:r>
              <a:rPr lang="x-none" sz="2000" smtClean="0">
                <a:solidFill>
                  <a:srgbClr val="C00000"/>
                </a:solidFill>
                <a:latin typeface="Georgia" pitchFamily="18"/>
                <a:cs typeface="B Homa" pitchFamily="2" charset="-78"/>
              </a:rPr>
              <a:t>اول ساختن کلاس – دوم ساختن جداول در بانک اطلاعاتی و سوم مپ نمودن آنها</a:t>
            </a:r>
            <a:endParaRPr lang="fa-IR" sz="2000" dirty="0" smtClean="0">
              <a:solidFill>
                <a:srgbClr val="C00000"/>
              </a:solidFill>
              <a:latin typeface="Georgia" pitchFamily="18"/>
              <a:cs typeface="B Homa" pitchFamily="2" charset="-78"/>
            </a:endParaRPr>
          </a:p>
          <a:p>
            <a:pPr lvl="0" algn="ctr">
              <a:buNone/>
            </a:pPr>
            <a:endParaRPr lang="x-none" sz="2000" smtClean="0">
              <a:latin typeface="Georgia" pitchFamily="18"/>
              <a:cs typeface="B Homa" pitchFamily="2" charset="-78"/>
            </a:endParaRPr>
          </a:p>
          <a:p>
            <a:pPr lvl="0" algn="ctr">
              <a:buNone/>
            </a:pPr>
            <a:r>
              <a:rPr lang="x-none" sz="2000" smtClean="0">
                <a:latin typeface="Georgia" pitchFamily="18"/>
                <a:cs typeface="B Homa" pitchFamily="2" charset="-78"/>
              </a:rPr>
              <a:t>بعد از هایبر نیت مایکروسافت با ارائه ان هایبرنیت تلاش کرد که اولین او آر ام خود را ارائه دهد که در این تلاش نا موفق بود و پروژه  هایی که از هایبرنیت جاوا به ان هایبر نیت مایکروسافت کوچ نمودند با شکست مواجه شدند</a:t>
            </a:r>
          </a:p>
          <a:p>
            <a:pPr lvl="0" algn="ctr">
              <a:buNone/>
            </a:pPr>
            <a:r>
              <a:rPr lang="x-none" sz="2000" smtClean="0">
                <a:latin typeface="Georgia" pitchFamily="18"/>
                <a:cs typeface="B Homa" pitchFamily="2" charset="-78"/>
              </a:rPr>
              <a:t>مایکروسافت قصد داشت در ویژوال استدیو 2008 نسخه تکمیل شده او آر ام خود را ارائه دهد که چون موفق نبود در نسخه 3.5 ای دی او دات نت بحث لینک تو دیتا ست – لینک تو ایکس ام ال – لینک تو آبجکت – و لینک تو اس کی ال را مطرح نمود.که از این بین نسخه لینک تو اس کیو ال مورد توجه بسیاری قرار گرفت</a:t>
            </a:r>
          </a:p>
          <a:p>
            <a:pPr lvl="0" algn="ctr">
              <a:buNone/>
            </a:pPr>
            <a:r>
              <a:rPr lang="x-none" sz="2000" smtClean="0">
                <a:latin typeface="Georgia" pitchFamily="18"/>
                <a:cs typeface="B Homa" pitchFamily="2" charset="-78"/>
              </a:rPr>
              <a:t>بعد از آن مایکروسافت در نسخه 4  ای دی او دات نت بحث لینک تو ان تی تی فریم ورک دیتا بیس فرست و مدل فرست را مطرح نمود.در این بین مدل فرست مورد توجه واقع گردید و فعالیت 3 مرحله ای جاوا به دو مرحله ساخت کلاس و ساخت مدل در دو مرحله کاهش یافت</a:t>
            </a:r>
          </a:p>
          <a:p>
            <a:pPr lvl="0" algn="ctr">
              <a:buNone/>
            </a:pPr>
            <a:r>
              <a:rPr lang="x-none" sz="2000" smtClean="0">
                <a:latin typeface="Georgia" pitchFamily="18"/>
                <a:cs typeface="B Homa" pitchFamily="2" charset="-78"/>
              </a:rPr>
              <a:t>در این بین شرکت جاوا نیز بیکار نبود و بعد از ای دی او دات نت مدل فرست شرکت مایکروسافت بحث کد فرست را مطرح نمود که در این بین بی نظیر بود</a:t>
            </a:r>
          </a:p>
          <a:p>
            <a:pPr lvl="0" algn="ctr">
              <a:buNone/>
            </a:pPr>
            <a:r>
              <a:rPr lang="x-none" sz="2000" smtClean="0">
                <a:latin typeface="Georgia" pitchFamily="18"/>
                <a:cs typeface="B Homa" pitchFamily="2" charset="-78"/>
              </a:rPr>
              <a:t>بالاخره شرکت مایکروسافت از نسخه 4٫1 به بعد ای دی او دات نت لینک تو ان تیتی فریم ورک کد فرست خود را ارائه داد که یک شاهکار است.در این نسخه مایکروسافت 3 فعالیت</a:t>
            </a:r>
            <a:endParaRPr lang="fa-IR" sz="2000" dirty="0" smtClean="0">
              <a:latin typeface="Georgia" pitchFamily="18"/>
              <a:cs typeface="B Homa" pitchFamily="2" charset="-78"/>
            </a:endParaRPr>
          </a:p>
          <a:p>
            <a:pPr lvl="0" algn="ctr">
              <a:buNone/>
            </a:pPr>
            <a:r>
              <a:rPr lang="x-none" sz="2000" smtClean="0">
                <a:latin typeface="Georgia" pitchFamily="18"/>
                <a:cs typeface="B Homa" pitchFamily="2" charset="-78"/>
              </a:rPr>
              <a:t>مورد نیاز در جاوا را به یک مرحله که آنهم ساخت کلاس بود کاهش داد</a:t>
            </a:r>
            <a:endParaRPr lang="fa-IR" sz="2000" dirty="0">
              <a:cs typeface="B Hom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830599" y="5786454"/>
            <a:ext cx="741929" cy="876488"/>
          </a:xfrm>
          <a:prstGeom prst="rect">
            <a:avLst/>
          </a:prstGeom>
          <a:noFill/>
        </p:spPr>
      </p:pic>
      <p:pic>
        <p:nvPicPr>
          <p:cNvPr id="6" name="Picture 3" descr="C:\Users\Shahla\Desktop\New folder\SQL\sql.png"/>
          <p:cNvPicPr>
            <a:picLocks noChangeAspect="1" noChangeArrowheads="1"/>
          </p:cNvPicPr>
          <p:nvPr/>
        </p:nvPicPr>
        <p:blipFill>
          <a:blip r:embed="rId3" cstate="print"/>
          <a:srcRect/>
          <a:stretch>
            <a:fillRect/>
          </a:stretch>
        </p:blipFill>
        <p:spPr bwMode="auto">
          <a:xfrm>
            <a:off x="285720" y="5862646"/>
            <a:ext cx="714380" cy="71438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00108"/>
            <a:ext cx="8072494" cy="510334"/>
          </a:xfrm>
        </p:spPr>
        <p:txBody>
          <a:bodyPr>
            <a:normAutofit fontScale="90000"/>
          </a:bodyPr>
          <a:lstStyle/>
          <a:p>
            <a:pPr lvl="0" algn="r"/>
            <a:r>
              <a:rPr lang="x-none" sz="2000" smtClean="0">
                <a:solidFill>
                  <a:srgbClr val="FF0000"/>
                </a:solidFill>
                <a:latin typeface="Georgia" pitchFamily="18"/>
                <a:cs typeface="B Titr" pitchFamily="2" charset="-78"/>
              </a:rPr>
              <a:t>لینک تو ان تیتی فریم ورک کد فرست چیست؟</a:t>
            </a:r>
            <a:r>
              <a:rPr lang="x-none" sz="2800" smtClean="0">
                <a:solidFill>
                  <a:srgbClr val="FF0000"/>
                </a:solidFill>
                <a:latin typeface="Georgia" pitchFamily="18"/>
                <a:cs typeface="Segoe UI" pitchFamily="34"/>
              </a:rPr>
              <a:t/>
            </a:r>
            <a:br>
              <a:rPr lang="x-none" sz="2800" smtClean="0">
                <a:solidFill>
                  <a:srgbClr val="FF0000"/>
                </a:solidFill>
                <a:latin typeface="Georgia" pitchFamily="18"/>
                <a:cs typeface="Segoe UI" pitchFamily="34"/>
              </a:rPr>
            </a:br>
            <a:endParaRPr lang="fa-IR" sz="2800" dirty="0">
              <a:solidFill>
                <a:srgbClr val="FF0000"/>
              </a:solidFill>
              <a:cs typeface="B Titr" pitchFamily="2" charset="-78"/>
            </a:endParaRPr>
          </a:p>
        </p:txBody>
      </p:sp>
      <p:sp>
        <p:nvSpPr>
          <p:cNvPr id="3" name="Content Placeholder 2"/>
          <p:cNvSpPr>
            <a:spLocks noGrp="1"/>
          </p:cNvSpPr>
          <p:nvPr>
            <p:ph idx="1"/>
          </p:nvPr>
        </p:nvSpPr>
        <p:spPr>
          <a:xfrm>
            <a:off x="500034" y="1285860"/>
            <a:ext cx="8229600" cy="4746310"/>
          </a:xfrm>
        </p:spPr>
        <p:txBody>
          <a:bodyPr>
            <a:noAutofit/>
          </a:bodyPr>
          <a:lstStyle/>
          <a:p>
            <a:pPr lvl="0" algn="ctr">
              <a:buNone/>
            </a:pPr>
            <a:r>
              <a:rPr lang="x-none" sz="1600" smtClean="0">
                <a:latin typeface="Georgia" pitchFamily="18"/>
                <a:cs typeface="B Homa" pitchFamily="2" charset="-78"/>
              </a:rPr>
              <a:t>در لینک تو ان تیتی فریم ورک کد فرست ارتباط با بانک اطلاعاتی به این مفهوم است که شما ابتدا در محیط ویژوال استدیو اقدام به کد نویسی و ساخت کلاس میکنید و این کلاس ها نیز پوکو هستند یعنی هیچ محدودیتی ندارند و میتوانند از کلاس های دیگر ارث بری داشته باشند.بعد از این که کد نویسی شما در کلاس ها به پایان رسید تنها کاری که نیاز به انجام آن دارید جنریت کردن دیتابیس است که این عمل بدون دخالت شما و بصورت خودکار انجام میپذیرد.دراین حالت تمامی مپینگ های مورد نیاز در بحث شی گرایی و همچنین روابط موجود در کلاس ها به صورت خودکار جنریت شده و شما وقتی بانک اطلاعاتی ایجاد شده را مشاهده میکنید ممکن است تعجب کنید که با چه دقت و ظرافتی تمامی تمهیدات مورد نیاز از جمله پرایمری و فارن کی ها و همچنین روابط موجود بین جداول در کسری از ثانیه در بانک اطلاعاتی اعمال گردیده است.</a:t>
            </a:r>
            <a:endParaRPr lang="fa-IR" sz="1600" dirty="0" smtClean="0">
              <a:latin typeface="Georgia" pitchFamily="18"/>
              <a:cs typeface="B Homa" pitchFamily="2" charset="-78"/>
            </a:endParaRPr>
          </a:p>
          <a:p>
            <a:pPr lvl="0" algn="ctr">
              <a:buNone/>
            </a:pPr>
            <a:endParaRPr lang="x-none" sz="1600" smtClean="0">
              <a:latin typeface="Georgia" pitchFamily="18"/>
              <a:cs typeface="B Homa" pitchFamily="2" charset="-78"/>
            </a:endParaRPr>
          </a:p>
          <a:p>
            <a:pPr lvl="0" algn="ctr">
              <a:buNone/>
            </a:pPr>
            <a:r>
              <a:rPr lang="x-none" sz="1600" smtClean="0">
                <a:latin typeface="Georgia" pitchFamily="18"/>
                <a:cs typeface="B Homa" pitchFamily="2" charset="-78"/>
              </a:rPr>
              <a:t>ما در آموزش ام وی سی برای برقراری به بانک اطلاعاتی و ایجاد آن از این نسخه استفاده میکنیم اما بدین معنی نیست که فقط برای ام وی سی کاربرد دارد چنانکه در آموزش ها خواهید دید بحث ان تیتی فریم فرک کد فرست را ما ابتدا در قالب یک پروژه ویندوز فرم آموزش میدهیم تا بطور شفاف مشخص شود این نسخه از ای دی او دات نت هم برای نرم افزار های تحت ویندوز و هم برای وبسایت و نرم افزار های تحت وب هم قابل استفاده میباشد.</a:t>
            </a:r>
          </a:p>
          <a:p>
            <a:pPr lvl="0" algn="ctr">
              <a:buNone/>
            </a:pPr>
            <a:r>
              <a:rPr lang="x-none" sz="1600" smtClean="0">
                <a:latin typeface="Georgia" pitchFamily="18"/>
                <a:cs typeface="B Homa" pitchFamily="2" charset="-78"/>
              </a:rPr>
              <a:t>نکته دیگر اینکه با یادگیری انتیتی فریم ورک کد فرست شما قادر خواهید بود در یک تیم حرفه ای جاوا که از نسخه کد فرست در جاوا استفاده میکنند نیز عضو شوید و پروژه های جاوا انجام دهید چرا که بیش از 70 درصد از موضوعات مورد بحث در نسخه کد فرست دات نت و کد فرست جاوا یکی است .لازم به توضیح است</a:t>
            </a:r>
            <a:endParaRPr lang="fa-IR" sz="1600" dirty="0" smtClean="0">
              <a:latin typeface="Georgia" pitchFamily="18"/>
              <a:cs typeface="B Homa" pitchFamily="2" charset="-78"/>
            </a:endParaRPr>
          </a:p>
          <a:p>
            <a:pPr lvl="0" algn="ctr">
              <a:buNone/>
            </a:pPr>
            <a:r>
              <a:rPr lang="x-none" sz="1600" smtClean="0">
                <a:latin typeface="Georgia" pitchFamily="18"/>
                <a:cs typeface="B Homa" pitchFamily="2" charset="-78"/>
              </a:rPr>
              <a:t>همانطور که در ادامه خواهید دید نسخه کد فرست دات نت دارای امکاناتیست که حتی نسخه کد فرست جاوا نیز مجهز به آن نمیباشد</a:t>
            </a:r>
            <a:endParaRPr lang="fa-IR" sz="1600" dirty="0" smtClean="0">
              <a:cs typeface="B Hom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858148" y="5786454"/>
            <a:ext cx="725648" cy="857256"/>
          </a:xfrm>
          <a:prstGeom prst="rect">
            <a:avLst/>
          </a:prstGeom>
          <a:noFill/>
        </p:spPr>
      </p:pic>
      <p:pic>
        <p:nvPicPr>
          <p:cNvPr id="6" name="Picture 3" descr="C:\Users\Shahla\Desktop\New folder\SQL\sql.png"/>
          <p:cNvPicPr>
            <a:picLocks noChangeAspect="1" noChangeArrowheads="1"/>
          </p:cNvPicPr>
          <p:nvPr/>
        </p:nvPicPr>
        <p:blipFill>
          <a:blip r:embed="rId3" cstate="print"/>
          <a:srcRect/>
          <a:stretch>
            <a:fillRect/>
          </a:stretch>
        </p:blipFill>
        <p:spPr bwMode="auto">
          <a:xfrm>
            <a:off x="285720" y="5862646"/>
            <a:ext cx="714380" cy="71438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0178"/>
          </a:xfrm>
        </p:spPr>
        <p:txBody>
          <a:bodyPr>
            <a:normAutofit fontScale="92500" lnSpcReduction="20000"/>
          </a:bodyPr>
          <a:lstStyle/>
          <a:p>
            <a:pPr>
              <a:buNone/>
            </a:pPr>
            <a:r>
              <a:rPr lang="fa-IR" sz="1800" dirty="0" smtClean="0">
                <a:solidFill>
                  <a:srgbClr val="FF0000"/>
                </a:solidFill>
                <a:cs typeface="B Titr" pitchFamily="2" charset="-78"/>
              </a:rPr>
              <a:t>سرفصل های آموزش ای دی او دات نت انتیتی فریم ورک کد فرست  و آنچه در این مجموعه خواهید آموخت</a:t>
            </a:r>
          </a:p>
          <a:p>
            <a:pPr>
              <a:buNone/>
            </a:pPr>
            <a:r>
              <a:rPr lang="fa-IR" sz="1800" dirty="0" smtClean="0">
                <a:solidFill>
                  <a:srgbClr val="FF0000"/>
                </a:solidFill>
                <a:cs typeface="B Titr" pitchFamily="2" charset="-78"/>
              </a:rPr>
              <a:t>عبارتند از :</a:t>
            </a:r>
          </a:p>
          <a:p>
            <a:pPr>
              <a:lnSpc>
                <a:spcPct val="150000"/>
              </a:lnSpc>
              <a:buNone/>
            </a:pPr>
            <a:r>
              <a:rPr lang="en-US" sz="1800" dirty="0" smtClean="0">
                <a:cs typeface="B Homa" pitchFamily="2" charset="-78"/>
              </a:rPr>
              <a:t>-0</a:t>
            </a:r>
            <a:r>
              <a:rPr lang="ar-SA" sz="1800" dirty="0" smtClean="0">
                <a:cs typeface="B Homa" pitchFamily="2" charset="-78"/>
              </a:rPr>
              <a:t>مقدمه و معرفی نسخه های مختلف</a:t>
            </a:r>
            <a:r>
              <a:rPr lang="en-US" sz="1800" dirty="0" smtClean="0">
                <a:cs typeface="B Homa" pitchFamily="2" charset="-78"/>
              </a:rPr>
              <a:t> ADO.NET</a:t>
            </a:r>
          </a:p>
          <a:p>
            <a:pPr>
              <a:lnSpc>
                <a:spcPct val="150000"/>
              </a:lnSpc>
              <a:buNone/>
            </a:pPr>
            <a:r>
              <a:rPr lang="en-US" sz="1800" dirty="0" smtClean="0">
                <a:cs typeface="B Homa" pitchFamily="2" charset="-78"/>
              </a:rPr>
              <a:t>-1 </a:t>
            </a:r>
            <a:r>
              <a:rPr lang="ar-SA" sz="1800" dirty="0" smtClean="0">
                <a:cs typeface="B Homa" pitchFamily="2" charset="-78"/>
              </a:rPr>
              <a:t>شروع ونصب</a:t>
            </a:r>
            <a:r>
              <a:rPr lang="en-US" sz="1800" dirty="0" smtClean="0">
                <a:cs typeface="B Homa" pitchFamily="2" charset="-78"/>
              </a:rPr>
              <a:t> Entity Framework</a:t>
            </a:r>
          </a:p>
          <a:p>
            <a:pPr>
              <a:lnSpc>
                <a:spcPct val="150000"/>
              </a:lnSpc>
              <a:buNone/>
            </a:pPr>
            <a:r>
              <a:rPr lang="en-US" sz="1800" dirty="0" smtClean="0">
                <a:cs typeface="B Homa" pitchFamily="2" charset="-78"/>
              </a:rPr>
              <a:t>-2</a:t>
            </a:r>
            <a:r>
              <a:rPr lang="ar-SA" sz="1800" dirty="0" smtClean="0">
                <a:cs typeface="B Homa" pitchFamily="2" charset="-78"/>
              </a:rPr>
              <a:t>ایجاد بانک اطلاعات توسط کد نویسی در محیط کلاس ها</a:t>
            </a:r>
            <a:endParaRPr lang="en-US" sz="1800" dirty="0" smtClean="0">
              <a:cs typeface="B Homa" pitchFamily="2" charset="-78"/>
            </a:endParaRPr>
          </a:p>
          <a:p>
            <a:pPr>
              <a:lnSpc>
                <a:spcPct val="150000"/>
              </a:lnSpc>
              <a:buNone/>
            </a:pPr>
            <a:r>
              <a:rPr lang="en-US" sz="1800" dirty="0" smtClean="0">
                <a:cs typeface="B Homa" pitchFamily="2" charset="-78"/>
              </a:rPr>
              <a:t>-3</a:t>
            </a:r>
            <a:r>
              <a:rPr lang="ar-SA" sz="1800" dirty="0" smtClean="0">
                <a:cs typeface="B Homa" pitchFamily="2" charset="-78"/>
              </a:rPr>
              <a:t>سازنده استاتیک و</a:t>
            </a:r>
            <a:r>
              <a:rPr lang="en-US" sz="1800" dirty="0" smtClean="0">
                <a:cs typeface="B Homa" pitchFamily="2" charset="-78"/>
              </a:rPr>
              <a:t> DBContext </a:t>
            </a:r>
            <a:r>
              <a:rPr lang="ar-SA" sz="1800" dirty="0" smtClean="0">
                <a:cs typeface="B Homa" pitchFamily="2" charset="-78"/>
              </a:rPr>
              <a:t>وکانکشن استرینگ</a:t>
            </a:r>
            <a:endParaRPr lang="en-US" sz="1800" dirty="0" smtClean="0">
              <a:cs typeface="B Homa" pitchFamily="2" charset="-78"/>
            </a:endParaRPr>
          </a:p>
          <a:p>
            <a:pPr>
              <a:lnSpc>
                <a:spcPct val="150000"/>
              </a:lnSpc>
              <a:buNone/>
            </a:pPr>
            <a:r>
              <a:rPr lang="en-US" sz="1800" b="1" dirty="0" smtClean="0">
                <a:cs typeface="B Homa" pitchFamily="2" charset="-78"/>
              </a:rPr>
              <a:t>-4</a:t>
            </a:r>
            <a:r>
              <a:rPr lang="ar-SA" sz="1800" dirty="0" smtClean="0">
                <a:cs typeface="B Homa" pitchFamily="2" charset="-78"/>
              </a:rPr>
              <a:t>اتربیوت و کاستومایز نمودن بانک اطلاعات</a:t>
            </a:r>
            <a:r>
              <a:rPr lang="en-US" sz="1800" dirty="0" smtClean="0">
                <a:cs typeface="B Homa" pitchFamily="2" charset="-78"/>
              </a:rPr>
              <a:t> </a:t>
            </a:r>
          </a:p>
          <a:p>
            <a:pPr>
              <a:lnSpc>
                <a:spcPct val="150000"/>
              </a:lnSpc>
              <a:buNone/>
            </a:pPr>
            <a:r>
              <a:rPr lang="en-US" sz="1800" b="1" dirty="0" smtClean="0">
                <a:cs typeface="B Homa" pitchFamily="2" charset="-78"/>
              </a:rPr>
              <a:t>-5</a:t>
            </a:r>
            <a:r>
              <a:rPr lang="ar-SA" sz="1800" dirty="0" smtClean="0">
                <a:cs typeface="B Homa" pitchFamily="2" charset="-78"/>
              </a:rPr>
              <a:t>بارگذاری اطلاعات از بانک اطلاعات</a:t>
            </a:r>
            <a:endParaRPr lang="en-US" sz="1800" dirty="0" smtClean="0">
              <a:cs typeface="B Homa" pitchFamily="2" charset="-78"/>
            </a:endParaRPr>
          </a:p>
          <a:p>
            <a:pPr>
              <a:lnSpc>
                <a:spcPct val="150000"/>
              </a:lnSpc>
              <a:buNone/>
            </a:pPr>
            <a:r>
              <a:rPr lang="en-US" sz="1800" dirty="0" smtClean="0">
                <a:cs typeface="B Homa" pitchFamily="2" charset="-78"/>
              </a:rPr>
              <a:t>-</a:t>
            </a:r>
            <a:r>
              <a:rPr lang="en-US" sz="1800" b="1" dirty="0" smtClean="0">
                <a:cs typeface="B Homa" pitchFamily="2" charset="-78"/>
              </a:rPr>
              <a:t>6</a:t>
            </a:r>
            <a:r>
              <a:rPr lang="ar-SA" sz="1800" dirty="0" smtClean="0">
                <a:cs typeface="B Homa" pitchFamily="2" charset="-78"/>
              </a:rPr>
              <a:t>وراثت در انتتیتی فریم ورک و مدل خارجی</a:t>
            </a:r>
            <a:endParaRPr lang="en-US" sz="1800" dirty="0" smtClean="0">
              <a:cs typeface="B Homa" pitchFamily="2" charset="-78"/>
            </a:endParaRPr>
          </a:p>
          <a:p>
            <a:pPr>
              <a:lnSpc>
                <a:spcPct val="150000"/>
              </a:lnSpc>
              <a:buNone/>
            </a:pPr>
            <a:r>
              <a:rPr lang="en-US" sz="1800" b="1" dirty="0" smtClean="0">
                <a:cs typeface="B Homa" pitchFamily="2" charset="-78"/>
              </a:rPr>
              <a:t>-7</a:t>
            </a:r>
            <a:r>
              <a:rPr lang="ar-SA" sz="1800" dirty="0" smtClean="0">
                <a:cs typeface="B Homa" pitchFamily="2" charset="-78"/>
              </a:rPr>
              <a:t>ورود داده ها</a:t>
            </a:r>
            <a:endParaRPr lang="en-US" sz="1800" dirty="0" smtClean="0">
              <a:cs typeface="B Homa" pitchFamily="2" charset="-78"/>
            </a:endParaRPr>
          </a:p>
          <a:p>
            <a:pPr>
              <a:lnSpc>
                <a:spcPct val="150000"/>
              </a:lnSpc>
              <a:buNone/>
            </a:pPr>
            <a:r>
              <a:rPr lang="en-US" sz="1800" b="1" dirty="0" smtClean="0">
                <a:cs typeface="B Homa" pitchFamily="2" charset="-78"/>
              </a:rPr>
              <a:t>-8</a:t>
            </a:r>
            <a:r>
              <a:rPr lang="ar-SA" sz="1800" dirty="0" smtClean="0">
                <a:cs typeface="B Homa" pitchFamily="2" charset="-78"/>
              </a:rPr>
              <a:t>کامپلکس تایپ ها در انتیتی فریم ورک</a:t>
            </a:r>
            <a:endParaRPr lang="en-US" sz="1800" dirty="0" smtClean="0">
              <a:cs typeface="B Homa" pitchFamily="2" charset="-78"/>
            </a:endParaRPr>
          </a:p>
          <a:p>
            <a:pPr>
              <a:lnSpc>
                <a:spcPct val="150000"/>
              </a:lnSpc>
              <a:buNone/>
            </a:pPr>
            <a:r>
              <a:rPr lang="fa-IR" sz="1800" dirty="0" smtClean="0">
                <a:cs typeface="B Homa" pitchFamily="2" charset="-78"/>
              </a:rPr>
              <a:t>9-</a:t>
            </a:r>
            <a:r>
              <a:rPr lang="en-US" sz="1800" dirty="0" smtClean="0">
                <a:cs typeface="B Homa" pitchFamily="2" charset="-78"/>
              </a:rPr>
              <a:t>Seed</a:t>
            </a:r>
          </a:p>
          <a:p>
            <a:pPr>
              <a:lnSpc>
                <a:spcPct val="150000"/>
              </a:lnSpc>
              <a:buNone/>
            </a:pPr>
            <a:r>
              <a:rPr lang="en-US" sz="1800" dirty="0" smtClean="0">
                <a:cs typeface="B Homa" pitchFamily="2" charset="-78"/>
              </a:rPr>
              <a:t>-10</a:t>
            </a:r>
            <a:r>
              <a:rPr lang="ar-SA" sz="1800" dirty="0" smtClean="0">
                <a:cs typeface="B Homa" pitchFamily="2" charset="-78"/>
              </a:rPr>
              <a:t>ارتباطات یک به چند</a:t>
            </a:r>
            <a:endParaRPr lang="en-US" sz="1800" dirty="0" smtClean="0">
              <a:cs typeface="B Homa" pitchFamily="2" charset="-78"/>
            </a:endParaRPr>
          </a:p>
          <a:p>
            <a:pPr>
              <a:buNone/>
            </a:pPr>
            <a:endParaRPr lang="en-US" sz="1800" dirty="0" smtClean="0">
              <a:solidFill>
                <a:srgbClr val="FF0000"/>
              </a:solidFill>
              <a:cs typeface="B Titr" pitchFamily="2" charset="-78"/>
            </a:endParaRPr>
          </a:p>
          <a:p>
            <a:pPr algn="ctr">
              <a:buNone/>
            </a:pPr>
            <a:endParaRPr lang="fa-IR" dirty="0" smtClean="0">
              <a:solidFill>
                <a:srgbClr val="FF0000"/>
              </a:solidFill>
              <a:cs typeface="B Homa" pitchFamily="2" charset="-78"/>
            </a:endParaRPr>
          </a:p>
          <a:p>
            <a:pPr algn="ctr">
              <a:buNone/>
            </a:pPr>
            <a:endParaRPr lang="fa-IR" dirty="0">
              <a:cs typeface="B Homa" pitchFamily="2" charset="-78"/>
            </a:endParaRPr>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7929586" y="5786454"/>
            <a:ext cx="714379" cy="843942"/>
          </a:xfrm>
          <a:prstGeom prst="rect">
            <a:avLst/>
          </a:prstGeom>
          <a:noFill/>
        </p:spPr>
      </p:pic>
      <p:pic>
        <p:nvPicPr>
          <p:cNvPr id="7" name="Picture 3" descr="C:\Users\Shahla\Desktop\New folder\SQL\sql.png"/>
          <p:cNvPicPr>
            <a:picLocks noChangeAspect="1" noChangeArrowheads="1"/>
          </p:cNvPicPr>
          <p:nvPr/>
        </p:nvPicPr>
        <p:blipFill>
          <a:blip r:embed="rId3" cstate="print"/>
          <a:srcRect/>
          <a:stretch>
            <a:fillRect/>
          </a:stretch>
        </p:blipFill>
        <p:spPr bwMode="auto">
          <a:xfrm>
            <a:off x="285720" y="5862646"/>
            <a:ext cx="714380" cy="7143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186766" cy="500066"/>
          </a:xfrm>
        </p:spPr>
        <p:txBody>
          <a:bodyPr anchor="t">
            <a:normAutofit fontScale="90000"/>
          </a:bodyPr>
          <a:lstStyle/>
          <a:p>
            <a:pPr algn="r"/>
            <a:r>
              <a:rPr lang="en-US" sz="2800" dirty="0" smtClean="0">
                <a:solidFill>
                  <a:schemeClr val="tx1"/>
                </a:solidFill>
                <a:cs typeface="B Titr" pitchFamily="2" charset="-78"/>
              </a:rPr>
              <a:t/>
            </a:r>
            <a:br>
              <a:rPr lang="en-US" sz="2800" dirty="0" smtClean="0">
                <a:solidFill>
                  <a:schemeClr val="tx1"/>
                </a:solidFill>
                <a:cs typeface="B Titr" pitchFamily="2" charset="-78"/>
              </a:rPr>
            </a:br>
            <a:r>
              <a:rPr lang="en-US" sz="2800" dirty="0" smtClean="0">
                <a:solidFill>
                  <a:schemeClr val="tx1"/>
                </a:solidFill>
                <a:cs typeface="B Titr" pitchFamily="2" charset="-78"/>
              </a:rPr>
              <a:t/>
            </a:r>
            <a:br>
              <a:rPr lang="en-US" sz="2800" dirty="0" smtClean="0">
                <a:solidFill>
                  <a:schemeClr val="tx1"/>
                </a:solidFill>
                <a:cs typeface="B Titr" pitchFamily="2" charset="-78"/>
              </a:rPr>
            </a:br>
            <a:r>
              <a:rPr lang="en-US" sz="2800" dirty="0" smtClean="0">
                <a:solidFill>
                  <a:schemeClr val="tx1"/>
                </a:solidFill>
                <a:cs typeface="B Titr" pitchFamily="2" charset="-78"/>
              </a:rPr>
              <a:t/>
            </a:r>
            <a:br>
              <a:rPr lang="en-US" sz="2800" dirty="0" smtClean="0">
                <a:solidFill>
                  <a:schemeClr val="tx1"/>
                </a:solidFill>
                <a:cs typeface="B Titr" pitchFamily="2" charset="-78"/>
              </a:rPr>
            </a:br>
            <a:endParaRPr lang="fa-IR" sz="2800" dirty="0">
              <a:solidFill>
                <a:schemeClr val="tx1"/>
              </a:solidFill>
              <a:cs typeface="B Titr" pitchFamily="2" charset="-78"/>
            </a:endParaRPr>
          </a:p>
        </p:txBody>
      </p:sp>
      <p:sp>
        <p:nvSpPr>
          <p:cNvPr id="3" name="Content Placeholder 2"/>
          <p:cNvSpPr>
            <a:spLocks noGrp="1"/>
          </p:cNvSpPr>
          <p:nvPr>
            <p:ph idx="1"/>
          </p:nvPr>
        </p:nvSpPr>
        <p:spPr>
          <a:xfrm>
            <a:off x="571472" y="1357298"/>
            <a:ext cx="8229600" cy="4389120"/>
          </a:xfrm>
        </p:spPr>
        <p:txBody>
          <a:bodyPr>
            <a:normAutofit/>
          </a:bodyPr>
          <a:lstStyle/>
          <a:p>
            <a:pPr marL="457200" indent="-457200">
              <a:buNone/>
            </a:pPr>
            <a:r>
              <a:rPr lang="en-US" sz="1800" dirty="0" smtClean="0">
                <a:cs typeface="B Homa" pitchFamily="2" charset="-78"/>
              </a:rPr>
              <a:t>-11</a:t>
            </a:r>
            <a:r>
              <a:rPr lang="ar-SA" sz="1800" dirty="0" smtClean="0">
                <a:cs typeface="B Homa" pitchFamily="2" charset="-78"/>
              </a:rPr>
              <a:t>فلوانت ای پی آی و کاستومایز نمودن بانک اطلاعات</a:t>
            </a:r>
            <a:endParaRPr lang="en-US" sz="1800" dirty="0" smtClean="0">
              <a:cs typeface="B Homa" pitchFamily="2" charset="-78"/>
            </a:endParaRPr>
          </a:p>
          <a:p>
            <a:pPr marL="457200" indent="-457200">
              <a:buNone/>
            </a:pPr>
            <a:r>
              <a:rPr lang="en-US" sz="1800" dirty="0" smtClean="0">
                <a:cs typeface="B Homa" pitchFamily="2" charset="-78"/>
              </a:rPr>
              <a:t>Include In EntityFrameWork-12</a:t>
            </a:r>
          </a:p>
          <a:p>
            <a:pPr marL="457200" indent="-457200">
              <a:buNone/>
            </a:pPr>
            <a:r>
              <a:rPr lang="fa-IR" sz="1800" dirty="0" smtClean="0">
                <a:cs typeface="B Homa" pitchFamily="2" charset="-78"/>
              </a:rPr>
              <a:t> </a:t>
            </a:r>
            <a:r>
              <a:rPr lang="fa-IR" sz="1400" dirty="0" smtClean="0">
                <a:cs typeface="B Homa" pitchFamily="2" charset="-78"/>
              </a:rPr>
              <a:t>13-</a:t>
            </a:r>
            <a:r>
              <a:rPr lang="en-US" sz="1800" dirty="0" smtClean="0">
                <a:cs typeface="B Homa" pitchFamily="2" charset="-78"/>
              </a:rPr>
              <a:t>Casting</a:t>
            </a:r>
          </a:p>
          <a:p>
            <a:pPr marL="457200" indent="-457200">
              <a:buNone/>
            </a:pPr>
            <a:r>
              <a:rPr lang="en-US" sz="1800" dirty="0" smtClean="0">
                <a:cs typeface="B Homa" pitchFamily="2" charset="-78"/>
              </a:rPr>
              <a:t>-14</a:t>
            </a:r>
            <a:r>
              <a:rPr lang="ar-SA" sz="1800" dirty="0" smtClean="0">
                <a:cs typeface="B Homa" pitchFamily="2" charset="-78"/>
              </a:rPr>
              <a:t>آموزش دستورات لینک قسمت اول</a:t>
            </a:r>
            <a:endParaRPr lang="en-US" sz="1800" dirty="0" smtClean="0">
              <a:cs typeface="B Homa" pitchFamily="2" charset="-78"/>
            </a:endParaRPr>
          </a:p>
          <a:p>
            <a:pPr marL="457200" indent="-457200">
              <a:buNone/>
            </a:pPr>
            <a:r>
              <a:rPr lang="en-US" sz="1800" dirty="0" smtClean="0">
                <a:cs typeface="B Homa" pitchFamily="2" charset="-78"/>
              </a:rPr>
              <a:t>-15</a:t>
            </a:r>
            <a:r>
              <a:rPr lang="ar-SA" sz="1800" dirty="0" smtClean="0">
                <a:cs typeface="B Homa" pitchFamily="2" charset="-78"/>
              </a:rPr>
              <a:t>آموزش دستورات لینک قسمت دوم</a:t>
            </a:r>
            <a:endParaRPr lang="en-US" sz="1800" dirty="0" smtClean="0">
              <a:cs typeface="B Homa" pitchFamily="2" charset="-78"/>
            </a:endParaRPr>
          </a:p>
          <a:p>
            <a:pPr marL="457200" indent="-457200">
              <a:buNone/>
            </a:pPr>
            <a:r>
              <a:rPr lang="en-US" sz="1800" dirty="0" smtClean="0">
                <a:cs typeface="B Homa" pitchFamily="2" charset="-78"/>
              </a:rPr>
              <a:t>-16</a:t>
            </a:r>
            <a:r>
              <a:rPr lang="ar-SA" sz="1800" dirty="0" smtClean="0">
                <a:cs typeface="B Homa" pitchFamily="2" charset="-78"/>
              </a:rPr>
              <a:t>ارتباطات چند به چند</a:t>
            </a:r>
            <a:endParaRPr lang="en-US" sz="1800" dirty="0" smtClean="0">
              <a:cs typeface="B Homa" pitchFamily="2" charset="-78"/>
            </a:endParaRPr>
          </a:p>
          <a:p>
            <a:pPr marL="457200" indent="-457200">
              <a:buNone/>
            </a:pPr>
            <a:r>
              <a:rPr lang="en-US" sz="1800" dirty="0" smtClean="0">
                <a:cs typeface="B Homa" pitchFamily="2" charset="-78"/>
              </a:rPr>
              <a:t>-17</a:t>
            </a:r>
            <a:r>
              <a:rPr lang="ar-SA" sz="1800" dirty="0" smtClean="0">
                <a:cs typeface="B Homa" pitchFamily="2" charset="-78"/>
              </a:rPr>
              <a:t>ارتباطات صفر به یک و یک به یک</a:t>
            </a:r>
            <a:endParaRPr lang="en-US" sz="1800" dirty="0" smtClean="0">
              <a:cs typeface="B Homa" pitchFamily="2" charset="-78"/>
            </a:endParaRPr>
          </a:p>
          <a:p>
            <a:pPr marL="457200" indent="-457200">
              <a:buNone/>
            </a:pPr>
            <a:r>
              <a:rPr lang="fa-IR" sz="1400" dirty="0" smtClean="0">
                <a:cs typeface="B Homa" pitchFamily="2" charset="-78"/>
              </a:rPr>
              <a:t>18-</a:t>
            </a:r>
            <a:r>
              <a:rPr lang="en-US" sz="1800" dirty="0" smtClean="0">
                <a:cs typeface="B Homa" pitchFamily="2" charset="-78"/>
              </a:rPr>
              <a:t>Paging</a:t>
            </a:r>
          </a:p>
          <a:p>
            <a:pPr marL="457200" indent="-457200">
              <a:buNone/>
            </a:pPr>
            <a:r>
              <a:rPr lang="fa-IR" sz="1400" dirty="0" smtClean="0">
                <a:cs typeface="B Homa" pitchFamily="2" charset="-78"/>
              </a:rPr>
              <a:t>19-</a:t>
            </a:r>
            <a:r>
              <a:rPr lang="en-US" sz="1800" dirty="0" smtClean="0">
                <a:cs typeface="B Homa" pitchFamily="2" charset="-78"/>
              </a:rPr>
              <a:t>Migrations_00</a:t>
            </a:r>
          </a:p>
          <a:p>
            <a:pPr marL="457200" indent="-457200">
              <a:buNone/>
            </a:pPr>
            <a:r>
              <a:rPr lang="en-US" sz="1800" dirty="0" smtClean="0">
                <a:cs typeface="B Homa" pitchFamily="2" charset="-78"/>
              </a:rPr>
              <a:t>Migrations_01-20</a:t>
            </a:r>
          </a:p>
          <a:p>
            <a:pPr>
              <a:buNone/>
            </a:pPr>
            <a:endParaRPr lang="en-US" sz="1800" dirty="0" smtClean="0">
              <a:cs typeface="B Homa" pitchFamily="2" charset="-78"/>
            </a:endParaRPr>
          </a:p>
          <a:p>
            <a:endParaRPr lang="en-US" sz="1800" dirty="0" smtClean="0">
              <a:cs typeface="B Homa" pitchFamily="2" charset="-78"/>
            </a:endParaRPr>
          </a:p>
          <a:p>
            <a:endParaRPr lang="fa-IR" sz="1800" dirty="0"/>
          </a:p>
        </p:txBody>
      </p:sp>
      <p:pic>
        <p:nvPicPr>
          <p:cNvPr id="5" name="Picture 2" descr="C:\Users\Shahla\Documents\Camtasia Studio\Attachments\toloo121.png"/>
          <p:cNvPicPr>
            <a:picLocks noChangeAspect="1" noChangeArrowheads="1"/>
          </p:cNvPicPr>
          <p:nvPr/>
        </p:nvPicPr>
        <p:blipFill>
          <a:blip r:embed="rId2" cstate="print"/>
          <a:srcRect/>
          <a:stretch>
            <a:fillRect/>
          </a:stretch>
        </p:blipFill>
        <p:spPr bwMode="auto">
          <a:xfrm>
            <a:off x="8011991" y="5786454"/>
            <a:ext cx="703413" cy="830988"/>
          </a:xfrm>
          <a:prstGeom prst="rect">
            <a:avLst/>
          </a:prstGeom>
          <a:noFill/>
        </p:spPr>
      </p:pic>
      <p:pic>
        <p:nvPicPr>
          <p:cNvPr id="6" name="Picture 3" descr="C:\Users\Shahla\Desktop\New folder\SQL\sql.png"/>
          <p:cNvPicPr>
            <a:picLocks noChangeAspect="1" noChangeArrowheads="1"/>
          </p:cNvPicPr>
          <p:nvPr/>
        </p:nvPicPr>
        <p:blipFill>
          <a:blip r:embed="rId3" cstate="print"/>
          <a:srcRect/>
          <a:stretch>
            <a:fillRect/>
          </a:stretch>
        </p:blipFill>
        <p:spPr bwMode="auto">
          <a:xfrm>
            <a:off x="285720" y="5862646"/>
            <a:ext cx="714380" cy="7143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hahla\Documents\Camtasia Studio\Attachments\4.png"/>
          <p:cNvPicPr>
            <a:picLocks noChangeAspect="1" noChangeArrowheads="1"/>
          </p:cNvPicPr>
          <p:nvPr/>
        </p:nvPicPr>
        <p:blipFill>
          <a:blip r:embed="rId2" cstate="print"/>
          <a:srcRect/>
          <a:stretch>
            <a:fillRect/>
          </a:stretch>
        </p:blipFill>
        <p:spPr bwMode="auto">
          <a:xfrm>
            <a:off x="2571736" y="1000108"/>
            <a:ext cx="4143404" cy="1961018"/>
          </a:xfrm>
          <a:prstGeom prst="rect">
            <a:avLst/>
          </a:prstGeom>
          <a:noFill/>
        </p:spPr>
      </p:pic>
      <p:pic>
        <p:nvPicPr>
          <p:cNvPr id="3075" name="Picture 3" descr="C:\Users\Shahla\Documents\Camtasia Studio\Attachments\TC121.png"/>
          <p:cNvPicPr>
            <a:picLocks noChangeAspect="1" noChangeArrowheads="1"/>
          </p:cNvPicPr>
          <p:nvPr/>
        </p:nvPicPr>
        <p:blipFill>
          <a:blip r:embed="rId3" cstate="print"/>
          <a:srcRect/>
          <a:stretch>
            <a:fillRect/>
          </a:stretch>
        </p:blipFill>
        <p:spPr bwMode="auto">
          <a:xfrm>
            <a:off x="2857488" y="2786058"/>
            <a:ext cx="3378200" cy="1955800"/>
          </a:xfrm>
          <a:prstGeom prst="rect">
            <a:avLst/>
          </a:prstGeom>
          <a:noFill/>
        </p:spPr>
      </p:pic>
      <p:pic>
        <p:nvPicPr>
          <p:cNvPr id="2050" name="Picture 2" descr="C:\Users\Shahla\Documents\Camtasia Studio\Attachments\Amoozesh\sql-option-a.png"/>
          <p:cNvPicPr>
            <a:picLocks noChangeAspect="1" noChangeArrowheads="1"/>
          </p:cNvPicPr>
          <p:nvPr/>
        </p:nvPicPr>
        <p:blipFill>
          <a:blip r:embed="rId4" cstate="print"/>
          <a:srcRect/>
          <a:stretch>
            <a:fillRect/>
          </a:stretch>
        </p:blipFill>
        <p:spPr bwMode="auto">
          <a:xfrm>
            <a:off x="7715272" y="5572140"/>
            <a:ext cx="1023938" cy="1023938"/>
          </a:xfrm>
          <a:prstGeom prst="rect">
            <a:avLst/>
          </a:prstGeom>
          <a:noFill/>
        </p:spPr>
      </p:pic>
      <p:pic>
        <p:nvPicPr>
          <p:cNvPr id="2051" name="Picture 3" descr="C:\Users\Shahla\Desktop\New folder\SQL\sql.png"/>
          <p:cNvPicPr>
            <a:picLocks noChangeAspect="1" noChangeArrowheads="1"/>
          </p:cNvPicPr>
          <p:nvPr/>
        </p:nvPicPr>
        <p:blipFill>
          <a:blip r:embed="rId5" cstate="print"/>
          <a:srcRect/>
          <a:stretch>
            <a:fillRect/>
          </a:stretch>
        </p:blipFill>
        <p:spPr bwMode="auto">
          <a:xfrm>
            <a:off x="285720" y="5862646"/>
            <a:ext cx="714380" cy="71438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TotalTime>
  <Words>1152</Words>
  <Application>Microsoft Office PowerPoint</Application>
  <PresentationFormat>On-screen Show (4:3)</PresentationFormat>
  <Paragraphs>58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Slide 1</vt:lpstr>
      <vt:lpstr>Slide 2</vt:lpstr>
      <vt:lpstr>Slide 3</vt:lpstr>
      <vt:lpstr>نسخه های مختلف ای دی او دات نت:</vt:lpstr>
      <vt:lpstr>آبجکت – ریلیشنال مپینگ) او آر ام چیست ( ؟ </vt:lpstr>
      <vt:lpstr>لینک تو ان تیتی فریم ورک کد فرست چیست؟ </vt:lpstr>
      <vt:lpstr>Slide 7</vt:lpstr>
      <vt:lpstr>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Shahla</dc:creator>
  <cp:lastModifiedBy>Windows User</cp:lastModifiedBy>
  <cp:revision>80</cp:revision>
  <dcterms:created xsi:type="dcterms:W3CDTF">2014-08-27T06:42:28Z</dcterms:created>
  <dcterms:modified xsi:type="dcterms:W3CDTF">2014-09-06T19:09:46Z</dcterms:modified>
</cp:coreProperties>
</file>