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12"/>
  </p:notesMasterIdLst>
  <p:sldIdLst>
    <p:sldId id="256" r:id="rId2"/>
    <p:sldId id="257" r:id="rId3"/>
    <p:sldId id="259" r:id="rId4"/>
    <p:sldId id="260" r:id="rId5"/>
    <p:sldId id="264" r:id="rId6"/>
    <p:sldId id="261" r:id="rId7"/>
    <p:sldId id="266" r:id="rId8"/>
    <p:sldId id="267" r:id="rId9"/>
    <p:sldId id="268" r:id="rId10"/>
    <p:sldId id="265" r:id="rId1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67D850B-E10D-4A29-A145-8136F6B09918}" type="datetimeFigureOut">
              <a:rPr lang="fa-IR" smtClean="0"/>
              <a:pPr/>
              <a:t>12/24/1435</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95A4863-CB5E-4DD8-85C1-3B4BF760280A}"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B95A4863-CB5E-4DD8-85C1-3B4BF760280A}" type="slidenum">
              <a:rPr lang="fa-IR" smtClean="0"/>
              <a:pPr/>
              <a:t>1</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0C21086-F30E-4E05-BD02-CA8E9C4EB340}" type="datetimeFigureOut">
              <a:rPr lang="fa-IR" smtClean="0"/>
              <a:pPr/>
              <a:t>12/24/1435</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343B2B4B-6672-4BCE-93A0-F887E09F13F9}"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C21086-F30E-4E05-BD02-CA8E9C4EB340}" type="datetimeFigureOut">
              <a:rPr lang="fa-IR" smtClean="0"/>
              <a:pPr/>
              <a:t>12/24/1435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43B2B4B-6672-4BCE-93A0-F887E09F13F9}"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C21086-F30E-4E05-BD02-CA8E9C4EB340}" type="datetimeFigureOut">
              <a:rPr lang="fa-IR" smtClean="0"/>
              <a:pPr/>
              <a:t>12/24/1435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43B2B4B-6672-4BCE-93A0-F887E09F13F9}"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C21086-F30E-4E05-BD02-CA8E9C4EB340}" type="datetimeFigureOut">
              <a:rPr lang="fa-IR" smtClean="0"/>
              <a:pPr/>
              <a:t>12/24/1435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43B2B4B-6672-4BCE-93A0-F887E09F13F9}"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C21086-F30E-4E05-BD02-CA8E9C4EB340}" type="datetimeFigureOut">
              <a:rPr lang="fa-IR" smtClean="0"/>
              <a:pPr/>
              <a:t>12/24/1435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43B2B4B-6672-4BCE-93A0-F887E09F13F9}"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C21086-F30E-4E05-BD02-CA8E9C4EB340}" type="datetimeFigureOut">
              <a:rPr lang="fa-IR" smtClean="0"/>
              <a:pPr/>
              <a:t>12/24/1435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43B2B4B-6672-4BCE-93A0-F887E09F13F9}"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0C21086-F30E-4E05-BD02-CA8E9C4EB340}" type="datetimeFigureOut">
              <a:rPr lang="fa-IR" smtClean="0"/>
              <a:pPr/>
              <a:t>12/24/1435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43B2B4B-6672-4BCE-93A0-F887E09F13F9}"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C21086-F30E-4E05-BD02-CA8E9C4EB340}" type="datetimeFigureOut">
              <a:rPr lang="fa-IR" smtClean="0"/>
              <a:pPr/>
              <a:t>12/24/1435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43B2B4B-6672-4BCE-93A0-F887E09F13F9}"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C21086-F30E-4E05-BD02-CA8E9C4EB340}" type="datetimeFigureOut">
              <a:rPr lang="fa-IR" smtClean="0"/>
              <a:pPr/>
              <a:t>12/24/1435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43B2B4B-6672-4BCE-93A0-F887E09F13F9}"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C21086-F30E-4E05-BD02-CA8E9C4EB340}" type="datetimeFigureOut">
              <a:rPr lang="fa-IR" smtClean="0"/>
              <a:pPr/>
              <a:t>12/24/1435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43B2B4B-6672-4BCE-93A0-F887E09F13F9}"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C21086-F30E-4E05-BD02-CA8E9C4EB340}" type="datetimeFigureOut">
              <a:rPr lang="fa-IR" smtClean="0"/>
              <a:pPr/>
              <a:t>12/24/1435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343B2B4B-6672-4BCE-93A0-F887E09F13F9}"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C21086-F30E-4E05-BD02-CA8E9C4EB340}" type="datetimeFigureOut">
              <a:rPr lang="fa-IR" smtClean="0"/>
              <a:pPr/>
              <a:t>12/24/1435</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3B2B4B-6672-4BCE-93A0-F887E09F13F9}"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472" y="4429132"/>
            <a:ext cx="7854696" cy="909194"/>
          </a:xfrm>
        </p:spPr>
        <p:txBody>
          <a:bodyPr>
            <a:noAutofit/>
          </a:bodyPr>
          <a:lstStyle/>
          <a:p>
            <a:pPr algn="ctr"/>
            <a:r>
              <a:rPr lang="fa-IR" sz="2000" b="1" dirty="0" smtClean="0">
                <a:solidFill>
                  <a:schemeClr val="bg1"/>
                </a:solidFill>
                <a:cs typeface="B Roya" pitchFamily="2" charset="-78"/>
              </a:rPr>
              <a:t>جاوااسکریپت</a:t>
            </a:r>
            <a:r>
              <a:rPr lang="fa-IR" sz="2000" dirty="0" smtClean="0">
                <a:solidFill>
                  <a:schemeClr val="bg1"/>
                </a:solidFill>
                <a:cs typeface="B Roya" pitchFamily="2" charset="-78"/>
              </a:rPr>
              <a:t> </a:t>
            </a:r>
            <a:r>
              <a:rPr lang="en-US" sz="2000" dirty="0" smtClean="0">
                <a:solidFill>
                  <a:schemeClr val="bg1"/>
                </a:solidFill>
                <a:cs typeface="B Roya" pitchFamily="2" charset="-78"/>
              </a:rPr>
              <a:t>(JavaScript) </a:t>
            </a:r>
            <a:r>
              <a:rPr lang="fa-IR" sz="2000" dirty="0" smtClean="0">
                <a:solidFill>
                  <a:schemeClr val="bg1"/>
                </a:solidFill>
                <a:cs typeface="B Roya" pitchFamily="2" charset="-78"/>
              </a:rPr>
              <a:t>زبان برنامه نویسی اسکریپت مبتی بر اشیاء است که توسط </a:t>
            </a:r>
            <a:r>
              <a:rPr lang="en-US" sz="2000" dirty="0" smtClean="0">
                <a:solidFill>
                  <a:schemeClr val="bg1"/>
                </a:solidFill>
                <a:cs typeface="B Roya" pitchFamily="2" charset="-78"/>
              </a:rPr>
              <a:t> NetScape </a:t>
            </a:r>
            <a:r>
              <a:rPr lang="fa-IR" sz="2000" dirty="0" smtClean="0">
                <a:solidFill>
                  <a:schemeClr val="bg1"/>
                </a:solidFill>
                <a:cs typeface="B Roya" pitchFamily="2" charset="-78"/>
              </a:rPr>
              <a:t>تولید شده‌است. این زبان، یک زبان شی‌گرا</a:t>
            </a:r>
            <a:r>
              <a:rPr lang="fa-IR" sz="2000" baseline="30000" dirty="0" smtClean="0">
                <a:solidFill>
                  <a:schemeClr val="bg1"/>
                </a:solidFill>
                <a:cs typeface="B Roya" pitchFamily="2" charset="-78"/>
              </a:rPr>
              <a:t> </a:t>
            </a:r>
            <a:r>
              <a:rPr lang="fa-IR" sz="2000" dirty="0" smtClean="0">
                <a:solidFill>
                  <a:schemeClr val="bg1"/>
                </a:solidFill>
                <a:cs typeface="B Roya" pitchFamily="2" charset="-78"/>
              </a:rPr>
              <a:t>است که بر اساس استاندارد </a:t>
            </a:r>
            <a:r>
              <a:rPr lang="en-US" sz="2000" dirty="0" smtClean="0">
                <a:solidFill>
                  <a:schemeClr val="bg1"/>
                </a:solidFill>
                <a:cs typeface="B Roya" pitchFamily="2" charset="-78"/>
              </a:rPr>
              <a:t>ECMA-262 Edition 3 </a:t>
            </a:r>
            <a:r>
              <a:rPr lang="fa-IR" sz="2000" dirty="0" smtClean="0">
                <a:solidFill>
                  <a:schemeClr val="bg1"/>
                </a:solidFill>
                <a:cs typeface="B Roya" pitchFamily="2" charset="-78"/>
              </a:rPr>
              <a:t>نوشته شده‌است.</a:t>
            </a:r>
            <a:endParaRPr lang="fa-IR" sz="2000" dirty="0">
              <a:solidFill>
                <a:schemeClr val="bg1"/>
              </a:solidFill>
              <a:cs typeface="B Roya" pitchFamily="2" charset="-78"/>
            </a:endParaRPr>
          </a:p>
        </p:txBody>
      </p:sp>
      <p:pic>
        <p:nvPicPr>
          <p:cNvPr id="2050" name="Picture 2" descr="C:\Users\Shahla\Documents\Camtasia Studio\Attachments\toloo121.png"/>
          <p:cNvPicPr>
            <a:picLocks noChangeAspect="1" noChangeArrowheads="1"/>
          </p:cNvPicPr>
          <p:nvPr/>
        </p:nvPicPr>
        <p:blipFill>
          <a:blip r:embed="rId3" cstate="print"/>
          <a:srcRect/>
          <a:stretch>
            <a:fillRect/>
          </a:stretch>
        </p:blipFill>
        <p:spPr bwMode="auto">
          <a:xfrm>
            <a:off x="4143372" y="1000108"/>
            <a:ext cx="928694" cy="1097127"/>
          </a:xfrm>
          <a:prstGeom prst="rect">
            <a:avLst/>
          </a:prstGeom>
          <a:noFill/>
        </p:spPr>
      </p:pic>
      <p:pic>
        <p:nvPicPr>
          <p:cNvPr id="2" name="Picture 2" descr="C:\Users\Shahla\Documents\Camtasia Studio\Attachments\Amoozesh\Java1و2.png"/>
          <p:cNvPicPr>
            <a:picLocks noChangeAspect="1" noChangeArrowheads="1"/>
          </p:cNvPicPr>
          <p:nvPr/>
        </p:nvPicPr>
        <p:blipFill>
          <a:blip r:embed="rId4" cstate="print"/>
          <a:srcRect/>
          <a:stretch>
            <a:fillRect/>
          </a:stretch>
        </p:blipFill>
        <p:spPr bwMode="auto">
          <a:xfrm>
            <a:off x="2786050" y="2214554"/>
            <a:ext cx="3921138" cy="1990732"/>
          </a:xfrm>
          <a:prstGeom prst="rect">
            <a:avLst/>
          </a:prstGeom>
          <a:noFill/>
        </p:spPr>
      </p:pic>
      <p:pic>
        <p:nvPicPr>
          <p:cNvPr id="4" name="Picture 3" descr="C:\Users\Shahla\Documents\Camtasia Studio\Attachments\Amoozesh\jscode.png"/>
          <p:cNvPicPr>
            <a:picLocks noChangeAspect="1" noChangeArrowheads="1"/>
          </p:cNvPicPr>
          <p:nvPr/>
        </p:nvPicPr>
        <p:blipFill>
          <a:blip r:embed="rId5" cstate="print"/>
          <a:srcRect/>
          <a:stretch>
            <a:fillRect/>
          </a:stretch>
        </p:blipFill>
        <p:spPr bwMode="auto">
          <a:xfrm>
            <a:off x="357158" y="5643578"/>
            <a:ext cx="1009640" cy="1009640"/>
          </a:xfrm>
          <a:prstGeom prst="rect">
            <a:avLst/>
          </a:prstGeom>
          <a:noFill/>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hahla\Documents\Camtasia Studio\Attachments\4.png"/>
          <p:cNvPicPr>
            <a:picLocks noChangeAspect="1" noChangeArrowheads="1"/>
          </p:cNvPicPr>
          <p:nvPr/>
        </p:nvPicPr>
        <p:blipFill>
          <a:blip r:embed="rId2" cstate="print"/>
          <a:srcRect/>
          <a:stretch>
            <a:fillRect/>
          </a:stretch>
        </p:blipFill>
        <p:spPr bwMode="auto">
          <a:xfrm>
            <a:off x="2571736" y="1000108"/>
            <a:ext cx="4143404" cy="1961018"/>
          </a:xfrm>
          <a:prstGeom prst="rect">
            <a:avLst/>
          </a:prstGeom>
          <a:noFill/>
        </p:spPr>
      </p:pic>
      <p:pic>
        <p:nvPicPr>
          <p:cNvPr id="3075" name="Picture 3" descr="C:\Users\Shahla\Documents\Camtasia Studio\Attachments\TC121.png"/>
          <p:cNvPicPr>
            <a:picLocks noChangeAspect="1" noChangeArrowheads="1"/>
          </p:cNvPicPr>
          <p:nvPr/>
        </p:nvPicPr>
        <p:blipFill>
          <a:blip r:embed="rId3" cstate="print"/>
          <a:srcRect/>
          <a:stretch>
            <a:fillRect/>
          </a:stretch>
        </p:blipFill>
        <p:spPr bwMode="auto">
          <a:xfrm>
            <a:off x="2857488" y="2786058"/>
            <a:ext cx="3378200" cy="1955800"/>
          </a:xfrm>
          <a:prstGeom prst="rect">
            <a:avLst/>
          </a:prstGeom>
          <a:noFill/>
        </p:spPr>
      </p:pic>
      <p:pic>
        <p:nvPicPr>
          <p:cNvPr id="5" name="Picture 4" descr="C:\Users\Shahla\Documents\Camtasia Studio\Attachments\Amoozesh\jscode.png"/>
          <p:cNvPicPr>
            <a:picLocks noChangeAspect="1" noChangeArrowheads="1"/>
          </p:cNvPicPr>
          <p:nvPr/>
        </p:nvPicPr>
        <p:blipFill>
          <a:blip r:embed="rId4" cstate="print"/>
          <a:srcRect/>
          <a:stretch>
            <a:fillRect/>
          </a:stretch>
        </p:blipFill>
        <p:spPr bwMode="auto">
          <a:xfrm>
            <a:off x="357158" y="5643578"/>
            <a:ext cx="1009640" cy="10096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857232"/>
            <a:ext cx="8001056" cy="581772"/>
          </a:xfrm>
        </p:spPr>
        <p:txBody>
          <a:bodyPr>
            <a:normAutofit fontScale="90000"/>
          </a:bodyPr>
          <a:lstStyle/>
          <a:p>
            <a:pPr algn="r"/>
            <a:r>
              <a:rPr lang="fa-IR" sz="2400" dirty="0" smtClean="0">
                <a:solidFill>
                  <a:srgbClr val="FF0000"/>
                </a:solidFill>
                <a:cs typeface="B Titr" pitchFamily="2" charset="-78"/>
              </a:rPr>
              <a:t>تاریخچه </a:t>
            </a:r>
            <a:r>
              <a:rPr lang="fa-IR" sz="2400" b="1" dirty="0" smtClean="0">
                <a:solidFill>
                  <a:srgbClr val="FF0000"/>
                </a:solidFill>
                <a:cs typeface="B Titr" pitchFamily="2" charset="-78"/>
              </a:rPr>
              <a:t>جاوااسکریپت</a:t>
            </a:r>
            <a:r>
              <a:rPr lang="fa-IR" sz="2400" b="1" dirty="0" smtClean="0"/>
              <a:t/>
            </a:r>
            <a:br>
              <a:rPr lang="fa-IR" sz="2400" b="1" dirty="0" smtClean="0"/>
            </a:br>
            <a:endParaRPr lang="fa-IR" sz="2400" dirty="0">
              <a:solidFill>
                <a:srgbClr val="FF0000"/>
              </a:solidFill>
              <a:cs typeface="B Titr" pitchFamily="2" charset="-78"/>
            </a:endParaRPr>
          </a:p>
        </p:txBody>
      </p:sp>
      <p:sp>
        <p:nvSpPr>
          <p:cNvPr id="3" name="Content Placeholder 2"/>
          <p:cNvSpPr>
            <a:spLocks noGrp="1"/>
          </p:cNvSpPr>
          <p:nvPr>
            <p:ph idx="1"/>
          </p:nvPr>
        </p:nvSpPr>
        <p:spPr>
          <a:xfrm>
            <a:off x="571472" y="1214422"/>
            <a:ext cx="8215370" cy="4531996"/>
          </a:xfrm>
        </p:spPr>
        <p:txBody>
          <a:bodyPr>
            <a:normAutofit/>
          </a:bodyPr>
          <a:lstStyle/>
          <a:p>
            <a:pPr algn="ctr">
              <a:lnSpc>
                <a:spcPct val="150000"/>
              </a:lnSpc>
              <a:buNone/>
            </a:pPr>
            <a:r>
              <a:rPr lang="fa-IR" sz="1800" b="1" dirty="0" smtClean="0">
                <a:cs typeface="B Roya" pitchFamily="2" charset="-78"/>
              </a:rPr>
              <a:t>   </a:t>
            </a:r>
            <a:r>
              <a:rPr lang="fa-IR" sz="1800" b="1" i="1" dirty="0" smtClean="0">
                <a:cs typeface="B Roya" pitchFamily="2" charset="-78"/>
              </a:rPr>
              <a:t> جاوا اسکریپت</a:t>
            </a:r>
            <a:r>
              <a:rPr lang="fa-IR" sz="1800" b="1" dirty="0" smtClean="0">
                <a:cs typeface="B Roya" pitchFamily="2" charset="-78"/>
              </a:rPr>
              <a:t> را در ابتدا شخصی به نام برندان ایچ در شرکت نت اسکیپ با نام </a:t>
            </a:r>
            <a:r>
              <a:rPr lang="en-US" sz="1800" b="1" dirty="0" smtClean="0">
                <a:cs typeface="B Roya" pitchFamily="2" charset="-78"/>
              </a:rPr>
              <a:t>Mocha </a:t>
            </a:r>
            <a:r>
              <a:rPr lang="fa-IR" sz="1800" b="1" dirty="0" smtClean="0">
                <a:cs typeface="B Roya" pitchFamily="2" charset="-78"/>
              </a:rPr>
              <a:t>طراحی نمود. این نام بعداً به </a:t>
            </a:r>
            <a:r>
              <a:rPr lang="en-US" sz="1800" b="1" dirty="0" smtClean="0">
                <a:cs typeface="B Roya" pitchFamily="2" charset="-78"/>
              </a:rPr>
              <a:t>LiveScript </a:t>
            </a:r>
            <a:r>
              <a:rPr lang="fa-IR" sz="1800" b="1" dirty="0" smtClean="0">
                <a:cs typeface="B Roya" pitchFamily="2" charset="-78"/>
              </a:rPr>
              <a:t>و نهایتاً به جاوا اسکریپت تغییر یافت.</a:t>
            </a:r>
          </a:p>
          <a:p>
            <a:pPr algn="ctr">
              <a:lnSpc>
                <a:spcPct val="150000"/>
              </a:lnSpc>
              <a:buNone/>
            </a:pPr>
            <a:r>
              <a:rPr lang="fa-IR" sz="1800" b="1" dirty="0" smtClean="0">
                <a:cs typeface="B Roya" pitchFamily="2" charset="-78"/>
              </a:rPr>
              <a:t>اولین نسخه جاوا اسکریپت در نسخه 2.0</a:t>
            </a:r>
            <a:r>
              <a:rPr lang="en-US" sz="1800" b="1" dirty="0" smtClean="0">
                <a:cs typeface="B Roya" pitchFamily="2" charset="-78"/>
              </a:rPr>
              <a:t>B3 </a:t>
            </a:r>
            <a:r>
              <a:rPr lang="fa-IR" sz="1800" b="1" dirty="0" smtClean="0">
                <a:cs typeface="B Roya" pitchFamily="2" charset="-78"/>
              </a:rPr>
              <a:t>این مرورگر در دسامبر ۱۹۹۵ معرفی و عرضه شد. این نام گذاری منجر به سردرگمی‌های زیادی شده و این ابهام را ایجاد می‌کند که جاوا اسکریپت با جاوا مرتبط است در حالی که این طور نیست. عدهٔ زیادی این کار را یک ترفند تجاری برای به دست آوردن بخشی از بازار جاوا که در آن موقع زبان جدید مطرح برای برنامه نویسی تحت وب بود می‌دانند..</a:t>
            </a:r>
          </a:p>
          <a:p>
            <a:pPr algn="ctr">
              <a:lnSpc>
                <a:spcPct val="150000"/>
              </a:lnSpc>
              <a:buNone/>
            </a:pPr>
            <a:r>
              <a:rPr lang="fa-IR" sz="1800" b="1" dirty="0" smtClean="0">
                <a:cs typeface="B Roya" pitchFamily="2" charset="-78"/>
              </a:rPr>
              <a:t>به دلیل موفقیت عمده جاوا اسکریپت در نقش </a:t>
            </a:r>
            <a:r>
              <a:rPr lang="en-US" sz="1800" b="1" dirty="0" smtClean="0">
                <a:cs typeface="B Roya" pitchFamily="2" charset="-78"/>
              </a:rPr>
              <a:t>client side scripting language</a:t>
            </a:r>
            <a:r>
              <a:rPr lang="fa-IR" sz="1800" b="1" dirty="0" smtClean="0">
                <a:cs typeface="B Roya" pitchFamily="2" charset="-78"/>
              </a:rPr>
              <a:t> برای صفحات وب، مایکروسافت یک نسخه سازگار از این زبان را ایجاد کرد و به علت مشکلات حقوقی آن را </a:t>
            </a:r>
            <a:r>
              <a:rPr lang="en-US" sz="1800" b="1" dirty="0" smtClean="0">
                <a:cs typeface="B Roya" pitchFamily="2" charset="-78"/>
              </a:rPr>
              <a:t>Jscript</a:t>
            </a:r>
            <a:r>
              <a:rPr lang="fa-IR" sz="1800" b="1" dirty="0" smtClean="0">
                <a:cs typeface="B Roya" pitchFamily="2" charset="-78"/>
              </a:rPr>
              <a:t> نامید. این زبان در نسخه ۳٫۰ از مرورگر اینترنت اکسپلورر و در آگوست ۱۹۹۶ داده شد. تفاوت‌های این دو زبان به حدی جزیی است که اغلب </a:t>
            </a:r>
            <a:r>
              <a:rPr lang="en-US" sz="1800" b="1" dirty="0" smtClean="0">
                <a:cs typeface="B Roya" pitchFamily="2" charset="-78"/>
              </a:rPr>
              <a:t>Jscript</a:t>
            </a:r>
            <a:r>
              <a:rPr lang="fa-IR" sz="1800" b="1" dirty="0" smtClean="0">
                <a:cs typeface="B Roya" pitchFamily="2" charset="-78"/>
              </a:rPr>
              <a:t> و جاوا اسکریپت به جای هم به کار می‌روند. </a:t>
            </a:r>
            <a:endParaRPr lang="fa-IR" sz="1800" b="1" dirty="0">
              <a:cs typeface="B Roya" pitchFamily="2" charset="-78"/>
            </a:endParaRPr>
          </a:p>
        </p:txBody>
      </p:sp>
      <p:pic>
        <p:nvPicPr>
          <p:cNvPr id="5" name="Picture 2" descr="C:\Users\Shahla\Documents\Camtasia Studio\Attachments\toloo121.png"/>
          <p:cNvPicPr>
            <a:picLocks noChangeAspect="1" noChangeArrowheads="1"/>
          </p:cNvPicPr>
          <p:nvPr/>
        </p:nvPicPr>
        <p:blipFill>
          <a:blip r:embed="rId2" cstate="print"/>
          <a:srcRect/>
          <a:stretch>
            <a:fillRect/>
          </a:stretch>
        </p:blipFill>
        <p:spPr bwMode="auto">
          <a:xfrm>
            <a:off x="7929586" y="5786454"/>
            <a:ext cx="725627" cy="857232"/>
          </a:xfrm>
          <a:prstGeom prst="rect">
            <a:avLst/>
          </a:prstGeom>
          <a:noFill/>
        </p:spPr>
      </p:pic>
      <p:pic>
        <p:nvPicPr>
          <p:cNvPr id="6" name="Picture 5" descr="C:\Users\Shahla\Documents\Camtasia Studio\Attachments\Amoozesh\jscode.png"/>
          <p:cNvPicPr>
            <a:picLocks noChangeAspect="1" noChangeArrowheads="1"/>
          </p:cNvPicPr>
          <p:nvPr/>
        </p:nvPicPr>
        <p:blipFill>
          <a:blip r:embed="rId3" cstate="print"/>
          <a:srcRect/>
          <a:stretch>
            <a:fillRect/>
          </a:stretch>
        </p:blipFill>
        <p:spPr bwMode="auto">
          <a:xfrm>
            <a:off x="357158" y="5643578"/>
            <a:ext cx="1009640" cy="100964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85794"/>
            <a:ext cx="8286808" cy="5103500"/>
          </a:xfrm>
        </p:spPr>
        <p:txBody>
          <a:bodyPr>
            <a:normAutofit lnSpcReduction="10000"/>
          </a:bodyPr>
          <a:lstStyle/>
          <a:p>
            <a:pPr algn="ctr">
              <a:buNone/>
            </a:pPr>
            <a:endParaRPr lang="fa-IR" sz="2100" dirty="0" smtClean="0">
              <a:cs typeface="B Homa" pitchFamily="2" charset="-78"/>
            </a:endParaRPr>
          </a:p>
          <a:p>
            <a:pPr algn="ctr">
              <a:buNone/>
            </a:pPr>
            <a:r>
              <a:rPr lang="fa-IR" sz="1800" dirty="0" smtClean="0">
                <a:cs typeface="B Homa" pitchFamily="2" charset="-78"/>
              </a:rPr>
              <a:t>کلمه </a:t>
            </a:r>
            <a:r>
              <a:rPr lang="en-US" sz="1800" dirty="0" smtClean="0">
                <a:cs typeface="B Homa" pitchFamily="2" charset="-78"/>
              </a:rPr>
              <a:t>Text </a:t>
            </a:r>
            <a:r>
              <a:rPr lang="fa-IR" sz="1800" dirty="0" smtClean="0">
                <a:cs typeface="B Homa" pitchFamily="2" charset="-78"/>
              </a:rPr>
              <a:t>که گویا است و به معنی "متن" است. به طور کلی </a:t>
            </a:r>
            <a:r>
              <a:rPr lang="en-US" sz="1800" dirty="0" smtClean="0">
                <a:cs typeface="B Homa" pitchFamily="2" charset="-78"/>
              </a:rPr>
              <a:t>Hypertext </a:t>
            </a:r>
            <a:r>
              <a:rPr lang="fa-IR" sz="1800" dirty="0" smtClean="0">
                <a:cs typeface="B Homa" pitchFamily="2" charset="-78"/>
              </a:rPr>
              <a:t>به منزله متنی است که با کلیک روی آن می توان به صفحه دیگری رفت.</a:t>
            </a:r>
          </a:p>
          <a:p>
            <a:pPr algn="ctr">
              <a:buNone/>
            </a:pPr>
            <a:endParaRPr lang="fa-IR" sz="1800" dirty="0" smtClean="0">
              <a:cs typeface="B Homa" pitchFamily="2" charset="-78"/>
            </a:endParaRPr>
          </a:p>
          <a:p>
            <a:pPr algn="ctr">
              <a:buNone/>
            </a:pPr>
            <a:r>
              <a:rPr lang="fa-IR" sz="1800" dirty="0" smtClean="0">
                <a:cs typeface="B Homa" pitchFamily="2" charset="-78"/>
              </a:rPr>
              <a:t>منظور از</a:t>
            </a:r>
            <a:r>
              <a:rPr lang="en-US" sz="1800" dirty="0" smtClean="0">
                <a:cs typeface="B Homa" pitchFamily="2" charset="-78"/>
              </a:rPr>
              <a:t>Language Markup </a:t>
            </a:r>
            <a:r>
              <a:rPr lang="fa-IR" sz="1800" dirty="0" smtClean="0">
                <a:cs typeface="B Homa" pitchFamily="2" charset="-78"/>
              </a:rPr>
              <a:t>زبانی است که در آن، متن کاری بیش از قرار گرفتن روی صفحه مروگر انجام می دهد و از سوی دیگر به جای متون می توان از تصاویر، لینک ها، جداول، منوها و ... استفاده کرد.</a:t>
            </a:r>
          </a:p>
          <a:p>
            <a:pPr algn="ctr">
              <a:buNone/>
            </a:pPr>
            <a:endParaRPr lang="fa-IR" sz="1800" dirty="0" smtClean="0">
              <a:cs typeface="B Homa" pitchFamily="2" charset="-78"/>
            </a:endParaRPr>
          </a:p>
          <a:p>
            <a:pPr algn="ctr">
              <a:buNone/>
            </a:pPr>
            <a:r>
              <a:rPr lang="fa-IR" sz="1800" dirty="0" smtClean="0">
                <a:cs typeface="B Homa" pitchFamily="2" charset="-78"/>
              </a:rPr>
              <a:t>همانطور که پیش از این توضیح داده شد زبان اچ تی ام ال یک زبان </a:t>
            </a:r>
            <a:r>
              <a:rPr lang="en-US" sz="1800" dirty="0" smtClean="0">
                <a:cs typeface="B Homa" pitchFamily="2" charset="-78"/>
              </a:rPr>
              <a:t>Markup </a:t>
            </a:r>
            <a:r>
              <a:rPr lang="fa-IR" sz="1800" dirty="0" smtClean="0">
                <a:cs typeface="B Homa" pitchFamily="2" charset="-78"/>
              </a:rPr>
              <a:t>است. به عبارت دیگر برخلاف زبان های </a:t>
            </a:r>
            <a:r>
              <a:rPr lang="en-US" sz="1800" dirty="0" smtClean="0">
                <a:cs typeface="B Homa" pitchFamily="2" charset="-78"/>
              </a:rPr>
              <a:t>Scripting </a:t>
            </a:r>
            <a:r>
              <a:rPr lang="fa-IR" sz="1800" dirty="0" smtClean="0">
                <a:cs typeface="B Homa" pitchFamily="2" charset="-78"/>
              </a:rPr>
              <a:t>یا </a:t>
            </a:r>
            <a:r>
              <a:rPr lang="en-US" sz="1800" dirty="0" smtClean="0">
                <a:cs typeface="B Homa" pitchFamily="2" charset="-78"/>
              </a:rPr>
              <a:t>Programming </a:t>
            </a:r>
            <a:r>
              <a:rPr lang="fa-IR" sz="1800" dirty="0" smtClean="0">
                <a:cs typeface="B Homa" pitchFamily="2" charset="-78"/>
              </a:rPr>
              <a:t>که برای انجام کارهای مختلف از دستورات خاصی استفاده می کنند، زبان اچ تی ام ال از تگ ها برای انجام کارهای خود استفاده می کنند (منظور از زبان </a:t>
            </a:r>
            <a:r>
              <a:rPr lang="en-US" sz="1800" dirty="0" smtClean="0">
                <a:cs typeface="B Homa" pitchFamily="2" charset="-78"/>
              </a:rPr>
              <a:t>Scripting </a:t>
            </a:r>
            <a:r>
              <a:rPr lang="fa-IR" sz="1800" dirty="0" smtClean="0">
                <a:cs typeface="B Homa" pitchFamily="2" charset="-78"/>
              </a:rPr>
              <a:t>زبانی است که اپلیکیشن های نوشته شده با آن فقط در صورت مشاهده یک درخواست کاری را انجام می دهد اما یک زبان </a:t>
            </a:r>
            <a:r>
              <a:rPr lang="en-US" sz="1800" dirty="0" smtClean="0">
                <a:cs typeface="B Homa" pitchFamily="2" charset="-78"/>
              </a:rPr>
              <a:t>Programming </a:t>
            </a:r>
            <a:r>
              <a:rPr lang="fa-IR" sz="1800" dirty="0" smtClean="0">
                <a:cs typeface="B Homa" pitchFamily="2" charset="-78"/>
              </a:rPr>
              <a:t>زبانی است که برنامه های نوشته شده با آن بدون نیاز به دریافت درخواست از طرف کاربر هم می توانند دستوری را اجرا کنند).</a:t>
            </a:r>
          </a:p>
          <a:p>
            <a:pPr algn="ctr">
              <a:buNone/>
            </a:pPr>
            <a:r>
              <a:rPr lang="fa-IR" sz="1800" b="1" dirty="0" smtClean="0">
                <a:solidFill>
                  <a:srgbClr val="FF0000"/>
                </a:solidFill>
                <a:cs typeface="B Homa" pitchFamily="2" charset="-78"/>
              </a:rPr>
              <a:t>*****************************************</a:t>
            </a:r>
          </a:p>
          <a:p>
            <a:pPr algn="ctr">
              <a:lnSpc>
                <a:spcPct val="150000"/>
              </a:lnSpc>
              <a:buNone/>
            </a:pPr>
            <a:r>
              <a:rPr lang="fa-IR" sz="1800" dirty="0" smtClean="0">
                <a:cs typeface="B Homa" pitchFamily="2" charset="-78"/>
              </a:rPr>
              <a:t>به طور کلی زبان اچ تی ام ال زبان قابل فهم برای کلیه مرورگرها است. در حقیقت مرورگر کدهای اچ تی ام ال را تفسیر نموده و به متونی تبدیل می کند که برای کاربر قابل مشاهده باشند.</a:t>
            </a:r>
          </a:p>
          <a:p>
            <a:pPr>
              <a:lnSpc>
                <a:spcPct val="150000"/>
              </a:lnSpc>
              <a:buFont typeface="Wingdings" pitchFamily="2" charset="2"/>
              <a:buChar char="q"/>
            </a:pPr>
            <a:endParaRPr lang="fa-IR" sz="2000" dirty="0">
              <a:cs typeface="B Homa" pitchFamily="2" charset="-78"/>
            </a:endParaRPr>
          </a:p>
        </p:txBody>
      </p:sp>
      <p:pic>
        <p:nvPicPr>
          <p:cNvPr id="5" name="Picture 2" descr="C:\Users\Shahla\Documents\Camtasia Studio\Attachments\toloo121.png"/>
          <p:cNvPicPr>
            <a:picLocks noChangeAspect="1" noChangeArrowheads="1"/>
          </p:cNvPicPr>
          <p:nvPr/>
        </p:nvPicPr>
        <p:blipFill>
          <a:blip r:embed="rId2" cstate="print"/>
          <a:srcRect/>
          <a:stretch>
            <a:fillRect/>
          </a:stretch>
        </p:blipFill>
        <p:spPr bwMode="auto">
          <a:xfrm>
            <a:off x="7830599" y="5786454"/>
            <a:ext cx="741929" cy="876488"/>
          </a:xfrm>
          <a:prstGeom prst="rect">
            <a:avLst/>
          </a:prstGeom>
          <a:noFill/>
        </p:spPr>
      </p:pic>
      <p:pic>
        <p:nvPicPr>
          <p:cNvPr id="6" name="Picture 5" descr="C:\Users\Shahla\Documents\Camtasia Studio\Attachments\Amoozesh\jscode.png"/>
          <p:cNvPicPr>
            <a:picLocks noChangeAspect="1" noChangeArrowheads="1"/>
          </p:cNvPicPr>
          <p:nvPr/>
        </p:nvPicPr>
        <p:blipFill>
          <a:blip r:embed="rId3" cstate="print"/>
          <a:srcRect/>
          <a:stretch>
            <a:fillRect/>
          </a:stretch>
        </p:blipFill>
        <p:spPr bwMode="auto">
          <a:xfrm>
            <a:off x="357158" y="5643578"/>
            <a:ext cx="1009640" cy="100964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186766" cy="796086"/>
          </a:xfrm>
        </p:spPr>
        <p:txBody>
          <a:bodyPr>
            <a:normAutofit/>
          </a:bodyPr>
          <a:lstStyle/>
          <a:p>
            <a:pPr algn="r"/>
            <a:r>
              <a:rPr lang="fa-IR" sz="2000" b="1" dirty="0" smtClean="0">
                <a:solidFill>
                  <a:srgbClr val="FF0000"/>
                </a:solidFill>
                <a:cs typeface="B Titr" pitchFamily="2" charset="-78"/>
              </a:rPr>
              <a:t>امکانات زبانی</a:t>
            </a:r>
            <a:r>
              <a:rPr lang="fa-IR" sz="1600" b="1" dirty="0" smtClean="0"/>
              <a:t/>
            </a:r>
            <a:br>
              <a:rPr lang="fa-IR" sz="1600" b="1" dirty="0" smtClean="0"/>
            </a:br>
            <a:endParaRPr lang="fa-IR" sz="1600" dirty="0">
              <a:solidFill>
                <a:srgbClr val="FF0000"/>
              </a:solidFill>
              <a:cs typeface="B Titr" pitchFamily="2" charset="-78"/>
            </a:endParaRPr>
          </a:p>
        </p:txBody>
      </p:sp>
      <p:pic>
        <p:nvPicPr>
          <p:cNvPr id="5" name="Picture 2" descr="C:\Users\Shahla\Documents\Camtasia Studio\Attachments\toloo121.png"/>
          <p:cNvPicPr>
            <a:picLocks noChangeAspect="1" noChangeArrowheads="1"/>
          </p:cNvPicPr>
          <p:nvPr/>
        </p:nvPicPr>
        <p:blipFill>
          <a:blip r:embed="rId2" cstate="print"/>
          <a:srcRect/>
          <a:stretch>
            <a:fillRect/>
          </a:stretch>
        </p:blipFill>
        <p:spPr bwMode="auto">
          <a:xfrm>
            <a:off x="7858148" y="5786454"/>
            <a:ext cx="725648" cy="857256"/>
          </a:xfrm>
          <a:prstGeom prst="rect">
            <a:avLst/>
          </a:prstGeom>
          <a:noFill/>
        </p:spPr>
      </p:pic>
      <p:pic>
        <p:nvPicPr>
          <p:cNvPr id="7" name="Picture 6" descr="C:\Users\Shahla\Documents\Camtasia Studio\Attachments\Amoozesh\jscode.png"/>
          <p:cNvPicPr>
            <a:picLocks noChangeAspect="1" noChangeArrowheads="1"/>
          </p:cNvPicPr>
          <p:nvPr/>
        </p:nvPicPr>
        <p:blipFill>
          <a:blip r:embed="rId3" cstate="print"/>
          <a:srcRect/>
          <a:stretch>
            <a:fillRect/>
          </a:stretch>
        </p:blipFill>
        <p:spPr bwMode="auto">
          <a:xfrm>
            <a:off x="357158" y="5643578"/>
            <a:ext cx="1009640" cy="1009640"/>
          </a:xfrm>
          <a:prstGeom prst="rect">
            <a:avLst/>
          </a:prstGeom>
          <a:noFill/>
        </p:spPr>
      </p:pic>
      <p:sp>
        <p:nvSpPr>
          <p:cNvPr id="8" name="Content Placeholder 7"/>
          <p:cNvSpPr>
            <a:spLocks noGrp="1"/>
          </p:cNvSpPr>
          <p:nvPr>
            <p:ph idx="1"/>
          </p:nvPr>
        </p:nvSpPr>
        <p:spPr>
          <a:xfrm>
            <a:off x="457200" y="1500174"/>
            <a:ext cx="8229600" cy="4824426"/>
          </a:xfrm>
        </p:spPr>
        <p:txBody>
          <a:bodyPr/>
          <a:lstStyle/>
          <a:p>
            <a:r>
              <a:rPr lang="fa-IR" sz="2400" b="1" dirty="0" smtClean="0">
                <a:cs typeface="B Roya" pitchFamily="2" charset="-78"/>
              </a:rPr>
              <a:t>زبان امری و ساخت یافته</a:t>
            </a:r>
          </a:p>
          <a:p>
            <a:r>
              <a:rPr lang="fa-IR" sz="2400" b="1" dirty="0" smtClean="0">
                <a:cs typeface="B Roya" pitchFamily="2" charset="-78"/>
              </a:rPr>
              <a:t>پویایی</a:t>
            </a:r>
          </a:p>
          <a:p>
            <a:r>
              <a:rPr lang="fa-IR" sz="2400" b="1" dirty="0" smtClean="0">
                <a:cs typeface="B Roya" pitchFamily="2" charset="-78"/>
              </a:rPr>
              <a:t>تابعی بودن</a:t>
            </a:r>
          </a:p>
          <a:p>
            <a:r>
              <a:rPr lang="fa-IR" sz="2400" b="1" dirty="0" smtClean="0">
                <a:cs typeface="B Roya" pitchFamily="2" charset="-78"/>
              </a:rPr>
              <a:t>ساختار شماتیک» محوری</a:t>
            </a:r>
          </a:p>
          <a:p>
            <a:r>
              <a:rPr lang="fa-IR" sz="2400" b="1" dirty="0" smtClean="0">
                <a:cs typeface="B Roya" pitchFamily="2" charset="-78"/>
              </a:rPr>
              <a:t>توابع در نقش سازنده اشیا</a:t>
            </a:r>
          </a:p>
          <a:p>
            <a:pPr>
              <a:buNone/>
            </a:pPr>
            <a:r>
              <a:rPr lang="fa-IR" sz="2400" b="1" dirty="0" smtClean="0">
                <a:cs typeface="B Roya" pitchFamily="2" charset="-78"/>
              </a:rPr>
              <a:t>********************************************</a:t>
            </a:r>
          </a:p>
          <a:p>
            <a:pPr algn="ctr">
              <a:buNone/>
            </a:pPr>
            <a:r>
              <a:rPr lang="fa-IR" sz="2000" b="1" dirty="0" smtClean="0">
                <a:cs typeface="B Roya" pitchFamily="2" charset="-78"/>
              </a:rPr>
              <a:t>جاوا اسکریپت برای تامین اشیا و متدها که با آن‌ها تعامل کند به یک محیط اجرایی (مانندمرورگر وب) نیاز دارد تا بتواند به این ترتیب با دنیای خارج ارتباط برقرار کند. همچنین برای دسترسی به سایر نویسه‌ها (</a:t>
            </a:r>
            <a:r>
              <a:rPr lang="en-US" sz="2000" b="1" dirty="0" smtClean="0">
                <a:cs typeface="B Roya" pitchFamily="2" charset="-78"/>
              </a:rPr>
              <a:t>include) </a:t>
            </a:r>
            <a:r>
              <a:rPr lang="fa-IR" sz="2000" b="1" dirty="0" smtClean="0">
                <a:cs typeface="B Roya" pitchFamily="2" charset="-78"/>
              </a:rPr>
              <a:t>هم به این محیط نیازمند است (مانند تگ &lt;</a:t>
            </a:r>
            <a:r>
              <a:rPr lang="en-US" sz="2000" b="1" dirty="0" smtClean="0">
                <a:cs typeface="B Roya" pitchFamily="2" charset="-78"/>
              </a:rPr>
              <a:t>script&gt;</a:t>
            </a:r>
            <a:r>
              <a:rPr lang="fa-IR" sz="2000" b="1" dirty="0" smtClean="0">
                <a:cs typeface="B Roya" pitchFamily="2" charset="-78"/>
              </a:rPr>
              <a:t>در </a:t>
            </a:r>
            <a:r>
              <a:rPr lang="en-US" sz="2000" b="1" dirty="0" smtClean="0">
                <a:cs typeface="B Roya" pitchFamily="2" charset="-78"/>
              </a:rPr>
              <a:t>HTML). (</a:t>
            </a:r>
            <a:r>
              <a:rPr lang="fa-IR" sz="2000" b="1" dirty="0" smtClean="0">
                <a:cs typeface="B Roya" pitchFamily="2" charset="-78"/>
              </a:rPr>
              <a:t>البته این یک ویژگی زبانی نیست اما در عمل اغلب این طور پیاده سازی شده‌است)</a:t>
            </a:r>
          </a:p>
          <a:p>
            <a:pPr>
              <a:buNone/>
            </a:pPr>
            <a:endParaRPr lang="fa-IR" sz="2400" b="1" dirty="0" smtClean="0">
              <a:cs typeface="B Roya" pitchFamily="2" charset="-78"/>
            </a:endParaRPr>
          </a:p>
          <a:p>
            <a:pPr>
              <a:buNone/>
            </a:pPr>
            <a:endParaRPr lang="fa-IR" sz="2000" b="1" u="sng" dirty="0" smtClean="0">
              <a:cs typeface="B Titr" pitchFamily="2" charset="-78"/>
            </a:endParaRPr>
          </a:p>
          <a:p>
            <a:pPr>
              <a:buNone/>
            </a:pPr>
            <a:endParaRPr lang="fa-IR" sz="2000" b="1" u="sng" dirty="0">
              <a:cs typeface="B Roya"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110178"/>
          </a:xfrm>
        </p:spPr>
        <p:txBody>
          <a:bodyPr>
            <a:normAutofit/>
          </a:bodyPr>
          <a:lstStyle/>
          <a:p>
            <a:pPr algn="ctr">
              <a:buNone/>
            </a:pPr>
            <a:r>
              <a:rPr lang="fa-IR" sz="2400" dirty="0" smtClean="0">
                <a:solidFill>
                  <a:srgbClr val="FF0000"/>
                </a:solidFill>
                <a:cs typeface="B Titr" pitchFamily="2" charset="-78"/>
              </a:rPr>
              <a:t>نظام تایپ دهی</a:t>
            </a:r>
          </a:p>
          <a:p>
            <a:pPr algn="ctr">
              <a:buNone/>
            </a:pPr>
            <a:r>
              <a:rPr lang="fa-IR" sz="2400" b="1" dirty="0" smtClean="0">
                <a:cs typeface="B Roya" pitchFamily="2" charset="-78"/>
              </a:rPr>
              <a:t>نواع زیر جزو انواع داده‌های قابل دسترس در زبان جاوا اسکریپت است. در استاندارد </a:t>
            </a:r>
            <a:r>
              <a:rPr lang="en-US" sz="2400" b="1" dirty="0" smtClean="0">
                <a:cs typeface="B Roya" pitchFamily="2" charset="-78"/>
              </a:rPr>
              <a:t>ECMA</a:t>
            </a:r>
            <a:r>
              <a:rPr lang="fa-IR" sz="2400" b="1" dirty="0" smtClean="0">
                <a:cs typeface="B Roya" pitchFamily="2" charset="-78"/>
              </a:rPr>
              <a:t> انواع دیگری هم تعریف شده که صرفاً داخلی است و برای پیاده سازی است.</a:t>
            </a:r>
          </a:p>
          <a:p>
            <a:pPr algn="ctr">
              <a:buNone/>
            </a:pPr>
            <a:r>
              <a:rPr lang="fa-IR" sz="2400" b="1" dirty="0" smtClean="0">
                <a:cs typeface="B Roya" pitchFamily="2" charset="-78"/>
              </a:rPr>
              <a:t>تعریف نشده: این تایپ فقط یک مقدار با نام </a:t>
            </a:r>
            <a:r>
              <a:rPr lang="en-US" sz="2400" b="1" dirty="0" smtClean="0">
                <a:cs typeface="B Roya" pitchFamily="2" charset="-78"/>
              </a:rPr>
              <a:t>undefined </a:t>
            </a:r>
            <a:r>
              <a:rPr lang="fa-IR" sz="2400" b="1" dirty="0" smtClean="0">
                <a:cs typeface="B Roya" pitchFamily="2" charset="-78"/>
              </a:rPr>
              <a:t>دارد و متعلق به تمام متغییرهای مقدار دهی نشده‌است</a:t>
            </a:r>
          </a:p>
          <a:p>
            <a:pPr algn="ctr">
              <a:buNone/>
            </a:pPr>
            <a:r>
              <a:rPr lang="fa-IR" sz="2400" b="1" dirty="0" smtClean="0">
                <a:cs typeface="B Roya" pitchFamily="2" charset="-78"/>
              </a:rPr>
              <a:t>نوع تهی: نوع تهی هم فقط یک مقدار دارد با نام </a:t>
            </a:r>
            <a:r>
              <a:rPr lang="en-US" sz="2400" b="1" dirty="0" smtClean="0">
                <a:cs typeface="B Roya" pitchFamily="2" charset="-78"/>
              </a:rPr>
              <a:t>null</a:t>
            </a:r>
          </a:p>
          <a:p>
            <a:pPr algn="ctr">
              <a:buNone/>
            </a:pPr>
            <a:r>
              <a:rPr lang="fa-IR" sz="2400" b="1" dirty="0" smtClean="0">
                <a:cs typeface="B Roya" pitchFamily="2" charset="-78"/>
              </a:rPr>
              <a:t>نوع دودویی: نماینده یک مقدار منطقی است و دو مقدار </a:t>
            </a:r>
            <a:r>
              <a:rPr lang="en-US" sz="2400" b="1" dirty="0" smtClean="0">
                <a:cs typeface="B Roya" pitchFamily="2" charset="-78"/>
              </a:rPr>
              <a:t>true </a:t>
            </a:r>
            <a:r>
              <a:rPr lang="fa-IR" sz="2400" b="1" dirty="0" smtClean="0">
                <a:cs typeface="B Roya" pitchFamily="2" charset="-78"/>
              </a:rPr>
              <a:t>و </a:t>
            </a:r>
            <a:r>
              <a:rPr lang="en-US" sz="2400" b="1" dirty="0" smtClean="0">
                <a:cs typeface="B Roya" pitchFamily="2" charset="-78"/>
              </a:rPr>
              <a:t>false </a:t>
            </a:r>
            <a:r>
              <a:rPr lang="fa-IR" sz="2400" b="1" dirty="0" smtClean="0">
                <a:cs typeface="B Roya" pitchFamily="2" charset="-78"/>
              </a:rPr>
              <a:t>را می‌پذیرد.</a:t>
            </a:r>
          </a:p>
          <a:p>
            <a:pPr algn="ctr">
              <a:buNone/>
            </a:pPr>
            <a:r>
              <a:rPr lang="fa-IR" sz="2400" b="1" dirty="0" smtClean="0">
                <a:cs typeface="B Roya" pitchFamily="2" charset="-78"/>
              </a:rPr>
              <a:t>نوع رشته: در بر گیرنده تمام رشته‌های متناهی از ۰ یا بیشتر عنصر ۱۶ بیتی بدون علامت است. این عناصر با اندیس‌های نامنفی قابل دسترسی هستند. طول رشته تعداد عناصر داخل آن و طول رشته تهی برابر ۰ است.</a:t>
            </a:r>
          </a:p>
          <a:p>
            <a:pPr algn="ctr">
              <a:buNone/>
            </a:pPr>
            <a:endParaRPr lang="fa-IR" sz="2400" dirty="0" smtClean="0">
              <a:solidFill>
                <a:srgbClr val="FF0000"/>
              </a:solidFill>
              <a:cs typeface="B Roya" pitchFamily="2" charset="-78"/>
            </a:endParaRPr>
          </a:p>
          <a:p>
            <a:pPr algn="ctr">
              <a:buNone/>
            </a:pPr>
            <a:endParaRPr lang="fa-IR" sz="2400" dirty="0">
              <a:cs typeface="B Roya" pitchFamily="2" charset="-78"/>
            </a:endParaRPr>
          </a:p>
        </p:txBody>
      </p:sp>
      <p:pic>
        <p:nvPicPr>
          <p:cNvPr id="5" name="Picture 2" descr="C:\Users\Shahla\Documents\Camtasia Studio\Attachments\toloo121.png"/>
          <p:cNvPicPr>
            <a:picLocks noChangeAspect="1" noChangeArrowheads="1"/>
          </p:cNvPicPr>
          <p:nvPr/>
        </p:nvPicPr>
        <p:blipFill>
          <a:blip r:embed="rId2" cstate="print"/>
          <a:srcRect/>
          <a:stretch>
            <a:fillRect/>
          </a:stretch>
        </p:blipFill>
        <p:spPr bwMode="auto">
          <a:xfrm>
            <a:off x="7929586" y="5786454"/>
            <a:ext cx="714379" cy="843942"/>
          </a:xfrm>
          <a:prstGeom prst="rect">
            <a:avLst/>
          </a:prstGeom>
          <a:noFill/>
        </p:spPr>
      </p:pic>
      <p:sp>
        <p:nvSpPr>
          <p:cNvPr id="6" name="Rectangle 5"/>
          <p:cNvSpPr/>
          <p:nvPr/>
        </p:nvSpPr>
        <p:spPr>
          <a:xfrm>
            <a:off x="500034" y="1000108"/>
            <a:ext cx="8358246" cy="369332"/>
          </a:xfrm>
          <a:prstGeom prst="rect">
            <a:avLst/>
          </a:prstGeom>
        </p:spPr>
        <p:txBody>
          <a:bodyPr wrap="square">
            <a:spAutoFit/>
          </a:bodyPr>
          <a:lstStyle/>
          <a:p>
            <a:pPr algn="ctr"/>
            <a:r>
              <a:rPr lang="fa-IR" dirty="0" smtClean="0">
                <a:cs typeface="B Homa" pitchFamily="2" charset="-78"/>
              </a:rPr>
              <a:t> </a:t>
            </a:r>
            <a:endParaRPr lang="fa-IR" dirty="0">
              <a:cs typeface="B Homa" pitchFamily="2" charset="-78"/>
            </a:endParaRPr>
          </a:p>
        </p:txBody>
      </p:sp>
      <p:pic>
        <p:nvPicPr>
          <p:cNvPr id="8" name="Picture 7" descr="C:\Users\Shahla\Documents\Camtasia Studio\Attachments\Amoozesh\jscode.png"/>
          <p:cNvPicPr>
            <a:picLocks noChangeAspect="1" noChangeArrowheads="1"/>
          </p:cNvPicPr>
          <p:nvPr/>
        </p:nvPicPr>
        <p:blipFill>
          <a:blip r:embed="rId3" cstate="print"/>
          <a:srcRect/>
          <a:stretch>
            <a:fillRect/>
          </a:stretch>
        </p:blipFill>
        <p:spPr bwMode="auto">
          <a:xfrm>
            <a:off x="357158" y="5643578"/>
            <a:ext cx="1009640" cy="100964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071546"/>
            <a:ext cx="8229600" cy="4389120"/>
          </a:xfrm>
        </p:spPr>
        <p:txBody>
          <a:bodyPr>
            <a:noAutofit/>
          </a:bodyPr>
          <a:lstStyle/>
          <a:p>
            <a:pPr algn="ctr">
              <a:buNone/>
            </a:pPr>
            <a:r>
              <a:rPr lang="fa-IR" sz="2400" b="1" dirty="0" smtClean="0">
                <a:cs typeface="B Roya" pitchFamily="2" charset="-78"/>
              </a:rPr>
              <a:t>زمانی که رشته حاوی متن واقعی باشد هر عنصر به عنوان یک واحد </a:t>
            </a:r>
            <a:r>
              <a:rPr lang="en-US" sz="2400" b="1" dirty="0" smtClean="0">
                <a:cs typeface="B Roya" pitchFamily="2" charset="-78"/>
              </a:rPr>
              <a:t>UTF-16 </a:t>
            </a:r>
            <a:r>
              <a:rPr lang="fa-IR" sz="2400" b="1" dirty="0" smtClean="0">
                <a:cs typeface="B Roya" pitchFamily="2" charset="-78"/>
              </a:rPr>
              <a:t>در نظر گرفته می‌شود (مستقل از این که شیوه واقعی نگه داری رشته چه باشد). تمام عملیات بر روی رشته‌ها آن‌ها را به عنوان اعداد صحیح بدون علامت در نظر می‌گیرند و تضمین کننده تولید رشته به حالت </a:t>
            </a:r>
            <a:r>
              <a:rPr lang="en-US" sz="2400" b="1" dirty="0" smtClean="0">
                <a:cs typeface="B Roya" pitchFamily="2" charset="-78"/>
              </a:rPr>
              <a:t>normalize </a:t>
            </a:r>
            <a:r>
              <a:rPr lang="fa-IR" sz="2400" b="1" dirty="0" smtClean="0">
                <a:cs typeface="B Roya" pitchFamily="2" charset="-78"/>
              </a:rPr>
              <a:t>شده نیست و تضمین‌های خاص زمانی هم ندارد. علت این تصمیم گیری سادگی در پیاده سازی ذکر شده‌است.</a:t>
            </a:r>
          </a:p>
          <a:p>
            <a:pPr algn="ctr">
              <a:buNone/>
            </a:pPr>
            <a:r>
              <a:rPr lang="fa-IR" sz="2400" b="1" dirty="0" smtClean="0">
                <a:cs typeface="B Roya" pitchFamily="2" charset="-78"/>
              </a:rPr>
              <a:t>نوع عدد: نوع عدد در جاوا اسکریپت مطابق با استادارد </a:t>
            </a:r>
            <a:r>
              <a:rPr lang="en-US" sz="2400" b="1" dirty="0" smtClean="0">
                <a:cs typeface="B Roya" pitchFamily="2" charset="-78"/>
              </a:rPr>
              <a:t>IEEE </a:t>
            </a:r>
            <a:r>
              <a:rPr lang="fa-IR" sz="2400" b="1" dirty="0" smtClean="0">
                <a:cs typeface="B Roya" pitchFamily="2" charset="-78"/>
              </a:rPr>
              <a:t>برای اعداد شناور دودویی است (با اندکی تفاوت).</a:t>
            </a:r>
          </a:p>
          <a:p>
            <a:pPr algn="ctr">
              <a:buNone/>
            </a:pPr>
            <a:r>
              <a:rPr lang="fa-IR" sz="2400" b="1" dirty="0" smtClean="0">
                <a:cs typeface="B Roya" pitchFamily="2" charset="-78"/>
              </a:rPr>
              <a:t>نوع شی: شی در جاوا اسکریپت یک مجموعه بدون ترتیب از ویژگی‌ها است. هر ویژگی می‌تواند داخلی، فقط-خواندنی، غیر قابل حذف، و غیر قابل پیمایش باشد (یا ترکیبی از این‌ها یا هیچ کدام)</a:t>
            </a:r>
          </a:p>
          <a:p>
            <a:pPr algn="ctr">
              <a:buNone/>
            </a:pPr>
            <a:endParaRPr lang="en-US" sz="2400" dirty="0" smtClean="0">
              <a:cs typeface="B Roya" pitchFamily="2" charset="-78"/>
            </a:endParaRPr>
          </a:p>
          <a:p>
            <a:pPr algn="ctr">
              <a:buNone/>
            </a:pPr>
            <a:endParaRPr lang="fa-IR" sz="2400" dirty="0">
              <a:cs typeface="B Roya" pitchFamily="2" charset="-78"/>
            </a:endParaRPr>
          </a:p>
        </p:txBody>
      </p:sp>
      <p:pic>
        <p:nvPicPr>
          <p:cNvPr id="5" name="Picture 2" descr="C:\Users\Shahla\Documents\Camtasia Studio\Attachments\toloo121.png"/>
          <p:cNvPicPr>
            <a:picLocks noChangeAspect="1" noChangeArrowheads="1"/>
          </p:cNvPicPr>
          <p:nvPr/>
        </p:nvPicPr>
        <p:blipFill>
          <a:blip r:embed="rId2" cstate="print"/>
          <a:srcRect/>
          <a:stretch>
            <a:fillRect/>
          </a:stretch>
        </p:blipFill>
        <p:spPr bwMode="auto">
          <a:xfrm>
            <a:off x="8011991" y="5786454"/>
            <a:ext cx="703413" cy="830988"/>
          </a:xfrm>
          <a:prstGeom prst="rect">
            <a:avLst/>
          </a:prstGeom>
          <a:noFill/>
        </p:spPr>
      </p:pic>
      <p:pic>
        <p:nvPicPr>
          <p:cNvPr id="7" name="Picture 6" descr="C:\Users\Shahla\Documents\Camtasia Studio\Attachments\Amoozesh\jscode.png"/>
          <p:cNvPicPr>
            <a:picLocks noChangeAspect="1" noChangeArrowheads="1"/>
          </p:cNvPicPr>
          <p:nvPr/>
        </p:nvPicPr>
        <p:blipFill>
          <a:blip r:embed="rId3" cstate="print"/>
          <a:srcRect/>
          <a:stretch>
            <a:fillRect/>
          </a:stretch>
        </p:blipFill>
        <p:spPr bwMode="auto">
          <a:xfrm>
            <a:off x="357158" y="5643578"/>
            <a:ext cx="1009640" cy="100964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lnSpcReduction="10000"/>
          </a:bodyPr>
          <a:lstStyle/>
          <a:p>
            <a:pPr algn="ctr">
              <a:buNone/>
            </a:pPr>
            <a:r>
              <a:rPr lang="fa-IR" sz="2000" b="1" dirty="0" smtClean="0">
                <a:solidFill>
                  <a:srgbClr val="FF0000"/>
                </a:solidFill>
                <a:cs typeface="B Titr" pitchFamily="2" charset="-78"/>
              </a:rPr>
              <a:t>تفاوت جاوا و جاوا اسکریپت :</a:t>
            </a:r>
          </a:p>
          <a:p>
            <a:pPr algn="ctr">
              <a:buNone/>
            </a:pPr>
            <a:r>
              <a:rPr lang="fa-IR" sz="2000" dirty="0" smtClean="0"/>
              <a:t/>
            </a:r>
            <a:br>
              <a:rPr lang="fa-IR" sz="2000" dirty="0" smtClean="0"/>
            </a:br>
            <a:r>
              <a:rPr lang="fa-IR" sz="2000" b="1" dirty="0" smtClean="0">
                <a:cs typeface="B Roya" pitchFamily="2" charset="-78"/>
              </a:rPr>
              <a:t>برخلاف شباهت اسمی موجود برنامه </a:t>
            </a:r>
            <a:r>
              <a:rPr lang="en-US" sz="2000" b="1" dirty="0" smtClean="0">
                <a:cs typeface="B Roya" pitchFamily="2" charset="-78"/>
              </a:rPr>
              <a:t>Java </a:t>
            </a:r>
            <a:r>
              <a:rPr lang="fa-IR" sz="2000" b="1" dirty="0" smtClean="0">
                <a:cs typeface="B Roya" pitchFamily="2" charset="-78"/>
              </a:rPr>
              <a:t>و </a:t>
            </a:r>
            <a:r>
              <a:rPr lang="en-US" sz="2000" b="1" dirty="0" smtClean="0">
                <a:cs typeface="B Roya" pitchFamily="2" charset="-78"/>
              </a:rPr>
              <a:t>JavaScript، </a:t>
            </a:r>
            <a:r>
              <a:rPr lang="fa-IR" sz="2000" b="1" dirty="0" smtClean="0">
                <a:cs typeface="B Roya" pitchFamily="2" charset="-78"/>
              </a:rPr>
              <a:t>هیچگونه شباهتی بین این دو برنامه وجود ندارد. </a:t>
            </a:r>
            <a:r>
              <a:rPr lang="en-US" sz="2000" b="1" dirty="0" smtClean="0">
                <a:cs typeface="B Roya" pitchFamily="2" charset="-78"/>
              </a:rPr>
              <a:t>Java </a:t>
            </a:r>
            <a:r>
              <a:rPr lang="fa-IR" sz="2000" b="1" dirty="0" smtClean="0">
                <a:cs typeface="B Roya" pitchFamily="2" charset="-78"/>
              </a:rPr>
              <a:t>یک زبان برنامه نویسی بسیار کامل و پیشرفته ای است که توسط شرکت </a:t>
            </a:r>
            <a:r>
              <a:rPr lang="en-US" sz="2000" b="1" dirty="0" smtClean="0">
                <a:cs typeface="B Roya" pitchFamily="2" charset="-78"/>
              </a:rPr>
              <a:t>sun microsystem </a:t>
            </a:r>
            <a:r>
              <a:rPr lang="fa-IR" sz="2000" b="1" dirty="0" smtClean="0">
                <a:cs typeface="B Roya" pitchFamily="2" charset="-78"/>
              </a:rPr>
              <a:t>تهیه شده و جاوا اسکریپت توسط شرکت </a:t>
            </a:r>
            <a:r>
              <a:rPr lang="en-US" sz="2000" b="1" dirty="0" smtClean="0">
                <a:cs typeface="B Roya" pitchFamily="2" charset="-78"/>
              </a:rPr>
              <a:t>netscape.( </a:t>
            </a:r>
            <a:r>
              <a:rPr lang="fa-IR" sz="2000" b="1" dirty="0" smtClean="0">
                <a:cs typeface="B Roya" pitchFamily="2" charset="-78"/>
              </a:rPr>
              <a:t>اساس </a:t>
            </a:r>
            <a:r>
              <a:rPr lang="en-US" sz="2000" b="1" dirty="0" smtClean="0">
                <a:cs typeface="B Roya" pitchFamily="2" charset="-78"/>
              </a:rPr>
              <a:t>Java </a:t>
            </a:r>
            <a:r>
              <a:rPr lang="fa-IR" sz="2000" b="1" dirty="0" smtClean="0">
                <a:cs typeface="B Roya" pitchFamily="2" charset="-78"/>
              </a:rPr>
              <a:t>در برنامه های </a:t>
            </a:r>
            <a:r>
              <a:rPr lang="en-US" sz="2000" b="1" dirty="0" smtClean="0">
                <a:cs typeface="B Roya" pitchFamily="2" charset="-78"/>
              </a:rPr>
              <a:t>client-side </a:t>
            </a:r>
            <a:r>
              <a:rPr lang="fa-IR" sz="2000" b="1" dirty="0" smtClean="0">
                <a:cs typeface="B Roya" pitchFamily="2" charset="-78"/>
              </a:rPr>
              <a:t>برای ایجاد </a:t>
            </a:r>
            <a:r>
              <a:rPr lang="en-US" sz="2000" b="1" dirty="0" smtClean="0">
                <a:cs typeface="B Roya" pitchFamily="2" charset="-78"/>
              </a:rPr>
              <a:t>applet</a:t>
            </a:r>
            <a:r>
              <a:rPr lang="fa-IR" sz="2000" b="1" dirty="0" smtClean="0">
                <a:cs typeface="B Roya" pitchFamily="2" charset="-78"/>
              </a:rPr>
              <a:t>ها میباشد، این برنامه های کوچک توسط شبکه اینترنت دریافت شده و درون خود </a:t>
            </a:r>
            <a:r>
              <a:rPr lang="en-US" sz="2000" b="1" dirty="0" smtClean="0">
                <a:cs typeface="B Roya" pitchFamily="2" charset="-78"/>
              </a:rPr>
              <a:t>browser</a:t>
            </a:r>
            <a:r>
              <a:rPr lang="fa-IR" sz="2000" b="1" dirty="0" smtClean="0">
                <a:cs typeface="B Roya" pitchFamily="2" charset="-78"/>
              </a:rPr>
              <a:t>ها اجرا میشوند بطوریکه بعلت وجود قابلیت همه گیر </a:t>
            </a:r>
            <a:r>
              <a:rPr lang="en-US" sz="2000" b="1" dirty="0" smtClean="0">
                <a:cs typeface="B Roya" pitchFamily="2" charset="-78"/>
              </a:rPr>
              <a:t>Java، </a:t>
            </a:r>
            <a:r>
              <a:rPr lang="fa-IR" sz="2000" b="1" dirty="0" smtClean="0">
                <a:cs typeface="B Roya" pitchFamily="2" charset="-78"/>
              </a:rPr>
              <a:t>این برنامه در تمامی </a:t>
            </a:r>
            <a:r>
              <a:rPr lang="en-US" sz="2000" b="1" dirty="0" smtClean="0">
                <a:cs typeface="B Roya" pitchFamily="2" charset="-78"/>
              </a:rPr>
              <a:t>browser</a:t>
            </a:r>
            <a:r>
              <a:rPr lang="fa-IR" sz="2000" b="1" dirty="0" smtClean="0">
                <a:cs typeface="B Roya" pitchFamily="2" charset="-78"/>
              </a:rPr>
              <a:t>هایی که قابلیت اجرای </a:t>
            </a:r>
            <a:r>
              <a:rPr lang="en-US" sz="2000" b="1" dirty="0" smtClean="0">
                <a:cs typeface="B Roya" pitchFamily="2" charset="-78"/>
              </a:rPr>
              <a:t>Java </a:t>
            </a:r>
            <a:r>
              <a:rPr lang="fa-IR" sz="2000" b="1" dirty="0" smtClean="0">
                <a:cs typeface="B Roya" pitchFamily="2" charset="-78"/>
              </a:rPr>
              <a:t>را دارند، کار میکنند.</a:t>
            </a:r>
          </a:p>
          <a:p>
            <a:pPr>
              <a:buNone/>
            </a:pPr>
            <a:r>
              <a:rPr lang="fa-IR" sz="1800" b="1" dirty="0" smtClean="0">
                <a:solidFill>
                  <a:srgbClr val="FF0000"/>
                </a:solidFill>
                <a:cs typeface="B Titr" pitchFamily="2" charset="-78"/>
              </a:rPr>
              <a:t>مزایای جاوا اسکریپت :</a:t>
            </a:r>
          </a:p>
          <a:p>
            <a:pPr>
              <a:buNone/>
            </a:pPr>
            <a:r>
              <a:rPr lang="fa-IR" sz="2000" dirty="0" smtClean="0"/>
              <a:t>   </a:t>
            </a:r>
            <a:r>
              <a:rPr lang="fa-IR" sz="2000" b="1" dirty="0" smtClean="0">
                <a:cs typeface="B Roya" pitchFamily="2" charset="-78"/>
              </a:rPr>
              <a:t>جاوا اسکریپت بر خلاف </a:t>
            </a:r>
            <a:r>
              <a:rPr lang="en-US" sz="2000" b="1" dirty="0" smtClean="0">
                <a:cs typeface="B Roya" pitchFamily="2" charset="-78"/>
              </a:rPr>
              <a:t>vbscript </a:t>
            </a:r>
            <a:r>
              <a:rPr lang="fa-IR" sz="2000" b="1" dirty="0" smtClean="0">
                <a:cs typeface="B Roya" pitchFamily="2" charset="-78"/>
              </a:rPr>
              <a:t>در همه </a:t>
            </a:r>
            <a:r>
              <a:rPr lang="en-US" sz="2000" b="1" dirty="0" smtClean="0">
                <a:cs typeface="B Roya" pitchFamily="2" charset="-78"/>
              </a:rPr>
              <a:t>browser </a:t>
            </a:r>
            <a:r>
              <a:rPr lang="fa-IR" sz="2000" b="1" dirty="0" smtClean="0">
                <a:cs typeface="B Roya" pitchFamily="2" charset="-78"/>
              </a:rPr>
              <a:t>ها قابل استفاده و خوانده شدن است.</a:t>
            </a:r>
            <a:br>
              <a:rPr lang="fa-IR" sz="2000" b="1" dirty="0" smtClean="0">
                <a:cs typeface="B Roya" pitchFamily="2" charset="-78"/>
              </a:rPr>
            </a:br>
            <a:r>
              <a:rPr lang="fa-IR" sz="2000" b="1" dirty="0" smtClean="0">
                <a:cs typeface="B Roya" pitchFamily="2" charset="-78"/>
              </a:rPr>
              <a:t>جاوا اسکریپت قابلیت برنامه نویسی را به صفحات </a:t>
            </a:r>
            <a:r>
              <a:rPr lang="en-US" sz="2000" b="1" dirty="0" smtClean="0">
                <a:cs typeface="B Roya" pitchFamily="2" charset="-78"/>
              </a:rPr>
              <a:t>HTML </a:t>
            </a:r>
            <a:r>
              <a:rPr lang="fa-IR" sz="2000" b="1" dirty="0" smtClean="0">
                <a:cs typeface="B Roya" pitchFamily="2" charset="-78"/>
              </a:rPr>
              <a:t>شما میدهد.</a:t>
            </a:r>
            <a:br>
              <a:rPr lang="fa-IR" sz="2000" b="1" dirty="0" smtClean="0">
                <a:cs typeface="B Roya" pitchFamily="2" charset="-78"/>
              </a:rPr>
            </a:br>
            <a:r>
              <a:rPr lang="fa-IR" sz="2000" b="1" dirty="0" smtClean="0">
                <a:cs typeface="B Roya" pitchFamily="2" charset="-78"/>
              </a:rPr>
              <a:t>جاوا اسکریپت صفحات </a:t>
            </a:r>
            <a:r>
              <a:rPr lang="en-US" sz="2000" b="1" dirty="0" smtClean="0">
                <a:cs typeface="B Roya" pitchFamily="2" charset="-78"/>
              </a:rPr>
              <a:t>HTML </a:t>
            </a:r>
            <a:r>
              <a:rPr lang="fa-IR" sz="2000" b="1" dirty="0" smtClean="0">
                <a:cs typeface="B Roya" pitchFamily="2" charset="-78"/>
              </a:rPr>
              <a:t>شما را پویا میکند.</a:t>
            </a:r>
            <a:br>
              <a:rPr lang="fa-IR" sz="2000" b="1" dirty="0" smtClean="0">
                <a:cs typeface="B Roya" pitchFamily="2" charset="-78"/>
              </a:rPr>
            </a:br>
            <a:r>
              <a:rPr lang="fa-IR" sz="2000" b="1" dirty="0" smtClean="0">
                <a:cs typeface="B Roya" pitchFamily="2" charset="-78"/>
              </a:rPr>
              <a:t>جاوا اسکریپت به رویدادها پاسخ میدهد ( مثل کلیک موس،</a:t>
            </a:r>
            <a:r>
              <a:rPr lang="en-US" sz="2000" b="1" dirty="0" smtClean="0">
                <a:cs typeface="B Roya" pitchFamily="2" charset="-78"/>
              </a:rPr>
              <a:t>load </a:t>
            </a:r>
            <a:r>
              <a:rPr lang="fa-IR" sz="2000" b="1" dirty="0" smtClean="0">
                <a:cs typeface="B Roya" pitchFamily="2" charset="-78"/>
              </a:rPr>
              <a:t>شدن صفحه و ...)</a:t>
            </a:r>
            <a:br>
              <a:rPr lang="fa-IR" sz="2000" b="1" dirty="0" smtClean="0">
                <a:cs typeface="B Roya" pitchFamily="2" charset="-78"/>
              </a:rPr>
            </a:br>
            <a:r>
              <a:rPr lang="fa-IR" sz="2000" b="1" dirty="0" smtClean="0">
                <a:cs typeface="B Roya" pitchFamily="2" charset="-78"/>
              </a:rPr>
              <a:t>جاوا اسکریپت قابلیت ارزیابی و تغییر روی اطلاعات را دارد.</a:t>
            </a:r>
            <a:br>
              <a:rPr lang="fa-IR" sz="2000" b="1" dirty="0" smtClean="0">
                <a:cs typeface="B Roya" pitchFamily="2" charset="-78"/>
              </a:rPr>
            </a:br>
            <a:r>
              <a:rPr lang="fa-IR" sz="2000" b="1" dirty="0" smtClean="0">
                <a:cs typeface="B Roya" pitchFamily="2" charset="-78"/>
              </a:rPr>
              <a:t>جاوا اسکریپت قابلیتهای زیادی در کنترل </a:t>
            </a:r>
            <a:r>
              <a:rPr lang="en-US" sz="2000" b="1" dirty="0" smtClean="0">
                <a:cs typeface="B Roya" pitchFamily="2" charset="-78"/>
              </a:rPr>
              <a:t>browser </a:t>
            </a:r>
            <a:r>
              <a:rPr lang="fa-IR" sz="2000" b="1" dirty="0" smtClean="0">
                <a:cs typeface="B Roya" pitchFamily="2" charset="-78"/>
              </a:rPr>
              <a:t>بیننده دارد.</a:t>
            </a:r>
            <a:r>
              <a:rPr lang="fa-IR" sz="2000" dirty="0" smtClean="0"/>
              <a:t/>
            </a:r>
            <a:br>
              <a:rPr lang="fa-IR" sz="2000" dirty="0" smtClean="0"/>
            </a:br>
            <a:r>
              <a:rPr lang="fa-IR" sz="2000" dirty="0" smtClean="0"/>
              <a:t/>
            </a:r>
            <a:br>
              <a:rPr lang="fa-IR" sz="2000" dirty="0" smtClean="0"/>
            </a:br>
            <a:endParaRPr lang="fa-IR" sz="1900" dirty="0">
              <a:cs typeface="B Homa" pitchFamily="2" charset="-78"/>
            </a:endParaRPr>
          </a:p>
        </p:txBody>
      </p:sp>
      <p:pic>
        <p:nvPicPr>
          <p:cNvPr id="4" name="Picture 2" descr="C:\Users\Shahla\Documents\Camtasia Studio\Attachments\toloo121.png"/>
          <p:cNvPicPr>
            <a:picLocks noChangeAspect="1" noChangeArrowheads="1"/>
          </p:cNvPicPr>
          <p:nvPr/>
        </p:nvPicPr>
        <p:blipFill>
          <a:blip r:embed="rId2" cstate="print"/>
          <a:srcRect/>
          <a:stretch>
            <a:fillRect/>
          </a:stretch>
        </p:blipFill>
        <p:spPr bwMode="auto">
          <a:xfrm>
            <a:off x="8143900" y="5786454"/>
            <a:ext cx="714379" cy="843943"/>
          </a:xfrm>
          <a:prstGeom prst="rect">
            <a:avLst/>
          </a:prstGeom>
          <a:noFill/>
        </p:spPr>
      </p:pic>
      <p:pic>
        <p:nvPicPr>
          <p:cNvPr id="6" name="Picture 5" descr="C:\Users\Shahla\Documents\Camtasia Studio\Attachments\Amoozesh\jscode.png"/>
          <p:cNvPicPr>
            <a:picLocks noChangeAspect="1" noChangeArrowheads="1"/>
          </p:cNvPicPr>
          <p:nvPr/>
        </p:nvPicPr>
        <p:blipFill>
          <a:blip r:embed="rId3" cstate="print"/>
          <a:srcRect/>
          <a:stretch>
            <a:fillRect/>
          </a:stretch>
        </p:blipFill>
        <p:spPr bwMode="auto">
          <a:xfrm>
            <a:off x="357158" y="5643578"/>
            <a:ext cx="1009640" cy="100964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Autofit/>
          </a:bodyPr>
          <a:lstStyle/>
          <a:p>
            <a:pPr>
              <a:buNone/>
            </a:pPr>
            <a:r>
              <a:rPr lang="fa-IR" sz="1800" dirty="0" smtClean="0">
                <a:solidFill>
                  <a:srgbClr val="FF0000"/>
                </a:solidFill>
                <a:cs typeface="B Titr" pitchFamily="2" charset="-78"/>
              </a:rPr>
              <a:t>   </a:t>
            </a:r>
            <a:endParaRPr lang="fa-IR" sz="1800" dirty="0" smtClean="0">
              <a:solidFill>
                <a:srgbClr val="FF0000"/>
              </a:solidFill>
              <a:cs typeface="B Titr" pitchFamily="2" charset="-78"/>
            </a:endParaRPr>
          </a:p>
          <a:p>
            <a:pPr>
              <a:buNone/>
            </a:pPr>
            <a:r>
              <a:rPr lang="fa-IR" sz="1800" dirty="0" smtClean="0">
                <a:solidFill>
                  <a:srgbClr val="FF0000"/>
                </a:solidFill>
                <a:cs typeface="B Titr" pitchFamily="2" charset="-78"/>
              </a:rPr>
              <a:t>  </a:t>
            </a:r>
            <a:r>
              <a:rPr lang="fa-IR" sz="1800" dirty="0" smtClean="0">
                <a:solidFill>
                  <a:srgbClr val="FF0000"/>
                </a:solidFill>
                <a:cs typeface="B Titr" pitchFamily="2" charset="-78"/>
              </a:rPr>
              <a:t>سرفصل های آموزش جاوا اسکریپت آنچه در این مجموعه خواهید آموخت عبارتند از </a:t>
            </a:r>
            <a:r>
              <a:rPr lang="fa-IR" sz="1800" dirty="0" smtClean="0">
                <a:solidFill>
                  <a:srgbClr val="FF0000"/>
                </a:solidFill>
                <a:cs typeface="B Titr" pitchFamily="2" charset="-78"/>
              </a:rPr>
              <a:t>:</a:t>
            </a:r>
          </a:p>
          <a:p>
            <a:pPr>
              <a:buNone/>
            </a:pPr>
            <a:endParaRPr lang="fa-IR" sz="2000" dirty="0" smtClean="0"/>
          </a:p>
          <a:p>
            <a:pPr>
              <a:lnSpc>
                <a:spcPct val="150000"/>
              </a:lnSpc>
              <a:buNone/>
            </a:pPr>
            <a:r>
              <a:rPr lang="fa-IR" sz="2000" dirty="0" smtClean="0"/>
              <a:t>1-آشنایی با متغیر ها و انواع داده ای در جاوا اسکریپت</a:t>
            </a:r>
            <a:endParaRPr lang="en-US" sz="2000" dirty="0" smtClean="0"/>
          </a:p>
          <a:p>
            <a:pPr>
              <a:lnSpc>
                <a:spcPct val="150000"/>
              </a:lnSpc>
              <a:buNone/>
            </a:pPr>
            <a:r>
              <a:rPr lang="fa-IR" sz="2000" dirty="0" smtClean="0"/>
              <a:t>2-آشنایی توابع موجود در کتابخانه جاوااسکریپت</a:t>
            </a:r>
            <a:endParaRPr lang="en-US" sz="2000" dirty="0" smtClean="0"/>
          </a:p>
          <a:p>
            <a:pPr>
              <a:lnSpc>
                <a:spcPct val="150000"/>
              </a:lnSpc>
              <a:buNone/>
            </a:pPr>
            <a:r>
              <a:rPr lang="fa-IR" sz="2000" dirty="0" smtClean="0"/>
              <a:t>3-آشنایی با تعریف و بکار گیری متغیر ها در جاوا اسکریپت</a:t>
            </a:r>
            <a:endParaRPr lang="en-US" sz="2000" dirty="0" smtClean="0"/>
          </a:p>
          <a:p>
            <a:pPr>
              <a:lnSpc>
                <a:spcPct val="150000"/>
              </a:lnSpc>
              <a:buNone/>
            </a:pPr>
            <a:r>
              <a:rPr lang="fa-IR" sz="2000" dirty="0" smtClean="0"/>
              <a:t>4-آشنایی با تعریف و بکارگیری توابع در جاوا اسکریپت </a:t>
            </a:r>
            <a:endParaRPr lang="en-US" sz="2000" dirty="0" smtClean="0"/>
          </a:p>
          <a:p>
            <a:pPr>
              <a:lnSpc>
                <a:spcPct val="150000"/>
              </a:lnSpc>
              <a:buNone/>
            </a:pPr>
            <a:r>
              <a:rPr lang="fa-IR" sz="2000" dirty="0" smtClean="0"/>
              <a:t>5-آشنایی با متد آلرت در جاوا اسکریپت</a:t>
            </a:r>
            <a:endParaRPr lang="en-US" sz="2000" dirty="0" smtClean="0"/>
          </a:p>
          <a:p>
            <a:pPr>
              <a:lnSpc>
                <a:spcPct val="150000"/>
              </a:lnSpc>
              <a:buNone/>
            </a:pPr>
            <a:r>
              <a:rPr lang="fa-IR" sz="2000" dirty="0" smtClean="0"/>
              <a:t>6-آشنایی با متد رایت در جاوا اسکریپت</a:t>
            </a:r>
            <a:endParaRPr lang="en-US" sz="2000" dirty="0" smtClean="0"/>
          </a:p>
          <a:p>
            <a:pPr>
              <a:lnSpc>
                <a:spcPct val="150000"/>
              </a:lnSpc>
              <a:buNone/>
            </a:pPr>
            <a:r>
              <a:rPr lang="fa-IR" sz="2000" dirty="0" smtClean="0"/>
              <a:t>7-آشنایی با کلاس ویندو در جاوا اسکریپت</a:t>
            </a:r>
            <a:endParaRPr lang="en-US" sz="2000" dirty="0" smtClean="0"/>
          </a:p>
          <a:p>
            <a:pPr>
              <a:buNone/>
            </a:pPr>
            <a:endParaRPr lang="en-US" sz="2000" dirty="0" smtClean="0"/>
          </a:p>
          <a:p>
            <a:pPr>
              <a:buNone/>
            </a:pPr>
            <a:endParaRPr lang="fa-IR" sz="1900" dirty="0">
              <a:cs typeface="B Homa" pitchFamily="2" charset="-78"/>
            </a:endParaRPr>
          </a:p>
        </p:txBody>
      </p:sp>
      <p:pic>
        <p:nvPicPr>
          <p:cNvPr id="5" name="Picture 2" descr="C:\Users\Shahla\Documents\Camtasia Studio\Attachments\toloo121.png"/>
          <p:cNvPicPr>
            <a:picLocks noChangeAspect="1" noChangeArrowheads="1"/>
          </p:cNvPicPr>
          <p:nvPr/>
        </p:nvPicPr>
        <p:blipFill>
          <a:blip r:embed="rId2" cstate="print"/>
          <a:srcRect/>
          <a:stretch>
            <a:fillRect/>
          </a:stretch>
        </p:blipFill>
        <p:spPr bwMode="auto">
          <a:xfrm>
            <a:off x="8072462" y="5786454"/>
            <a:ext cx="714379" cy="843943"/>
          </a:xfrm>
          <a:prstGeom prst="rect">
            <a:avLst/>
          </a:prstGeom>
          <a:noFill/>
        </p:spPr>
      </p:pic>
      <p:pic>
        <p:nvPicPr>
          <p:cNvPr id="6" name="Picture 5" descr="C:\Users\Shahla\Documents\Camtasia Studio\Attachments\Amoozesh\jscode.png"/>
          <p:cNvPicPr>
            <a:picLocks noChangeAspect="1" noChangeArrowheads="1"/>
          </p:cNvPicPr>
          <p:nvPr/>
        </p:nvPicPr>
        <p:blipFill>
          <a:blip r:embed="rId3" cstate="print"/>
          <a:srcRect/>
          <a:stretch>
            <a:fillRect/>
          </a:stretch>
        </p:blipFill>
        <p:spPr bwMode="auto">
          <a:xfrm>
            <a:off x="357158" y="5643578"/>
            <a:ext cx="1009640" cy="100964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214422"/>
            <a:ext cx="8115328" cy="4824426"/>
          </a:xfrm>
        </p:spPr>
        <p:txBody>
          <a:bodyPr>
            <a:normAutofit/>
          </a:bodyPr>
          <a:lstStyle/>
          <a:p>
            <a:pPr>
              <a:lnSpc>
                <a:spcPct val="150000"/>
              </a:lnSpc>
              <a:buNone/>
            </a:pPr>
            <a:r>
              <a:rPr lang="fa-IR" sz="2000" dirty="0" smtClean="0"/>
              <a:t>8-آشنایی با ساخت ماشین حساب در جاوا اسکریپت </a:t>
            </a:r>
            <a:endParaRPr lang="en-US" sz="2000" dirty="0" smtClean="0"/>
          </a:p>
          <a:p>
            <a:pPr>
              <a:lnSpc>
                <a:spcPct val="150000"/>
              </a:lnSpc>
              <a:buNone/>
            </a:pPr>
            <a:r>
              <a:rPr lang="fa-IR" sz="2000" dirty="0" smtClean="0"/>
              <a:t>9- آشنایی با ساخت منو  در جاوا اسکریپت</a:t>
            </a:r>
            <a:endParaRPr lang="en-US" sz="2000" dirty="0" smtClean="0"/>
          </a:p>
          <a:p>
            <a:pPr>
              <a:lnSpc>
                <a:spcPct val="150000"/>
              </a:lnSpc>
              <a:buNone/>
            </a:pPr>
            <a:r>
              <a:rPr lang="fa-IR" sz="2000" dirty="0" smtClean="0"/>
              <a:t>10-آشنایی با ساخت ولیدیشن در جاوا اسکریپت</a:t>
            </a:r>
            <a:endParaRPr lang="en-US" sz="2000" dirty="0" smtClean="0"/>
          </a:p>
          <a:p>
            <a:pPr>
              <a:lnSpc>
                <a:spcPct val="150000"/>
              </a:lnSpc>
              <a:buNone/>
            </a:pPr>
            <a:r>
              <a:rPr lang="fa-IR" sz="2000" dirty="0" smtClean="0"/>
              <a:t>11-آشنایی با اجزای کلاس ها ویندو در جاوا اسکریپت</a:t>
            </a:r>
            <a:endParaRPr lang="en-US" sz="2000" dirty="0" smtClean="0"/>
          </a:p>
          <a:p>
            <a:pPr>
              <a:lnSpc>
                <a:spcPct val="150000"/>
              </a:lnSpc>
              <a:buNone/>
            </a:pPr>
            <a:r>
              <a:rPr lang="fa-IR" sz="2000" dirty="0" smtClean="0"/>
              <a:t>12-آشنایی با پخش موزیک در جاوا اسکریپت</a:t>
            </a:r>
            <a:endParaRPr lang="en-US" sz="2000" dirty="0" smtClean="0"/>
          </a:p>
          <a:p>
            <a:pPr>
              <a:lnSpc>
                <a:spcPct val="150000"/>
              </a:lnSpc>
              <a:buNone/>
            </a:pPr>
            <a:r>
              <a:rPr lang="fa-IR" sz="2000" dirty="0" smtClean="0"/>
              <a:t>13-آشنایی با حرکت صفحه در جاوا اسکریپت</a:t>
            </a:r>
            <a:endParaRPr lang="en-US" sz="2000" dirty="0" smtClean="0"/>
          </a:p>
          <a:p>
            <a:pPr>
              <a:lnSpc>
                <a:spcPct val="150000"/>
              </a:lnSpc>
              <a:buNone/>
            </a:pPr>
            <a:r>
              <a:rPr lang="fa-IR" sz="2000" dirty="0" smtClean="0"/>
              <a:t>14-آشنایی با نرم افزار </a:t>
            </a:r>
            <a:r>
              <a:rPr lang="en-US" sz="2000" dirty="0" smtClean="0"/>
              <a:t>1</a:t>
            </a:r>
            <a:r>
              <a:rPr lang="en-US" sz="2000" baseline="30000" dirty="0" smtClean="0"/>
              <a:t>st</a:t>
            </a:r>
            <a:r>
              <a:rPr lang="en-US" sz="2000" dirty="0" smtClean="0"/>
              <a:t> Javascript Editor Pro</a:t>
            </a:r>
          </a:p>
          <a:p>
            <a:pPr algn="ctr">
              <a:buNone/>
            </a:pPr>
            <a:endParaRPr lang="fa-IR" sz="2000" dirty="0">
              <a:cs typeface="B Homa" pitchFamily="2" charset="-78"/>
            </a:endParaRPr>
          </a:p>
        </p:txBody>
      </p:sp>
      <p:pic>
        <p:nvPicPr>
          <p:cNvPr id="5" name="Picture 2" descr="C:\Users\Shahla\Documents\Camtasia Studio\Attachments\toloo121.png"/>
          <p:cNvPicPr>
            <a:picLocks noChangeAspect="1" noChangeArrowheads="1"/>
          </p:cNvPicPr>
          <p:nvPr/>
        </p:nvPicPr>
        <p:blipFill>
          <a:blip r:embed="rId2" cstate="print"/>
          <a:srcRect/>
          <a:stretch>
            <a:fillRect/>
          </a:stretch>
        </p:blipFill>
        <p:spPr bwMode="auto">
          <a:xfrm>
            <a:off x="8072462" y="5728329"/>
            <a:ext cx="714379" cy="843943"/>
          </a:xfrm>
          <a:prstGeom prst="rect">
            <a:avLst/>
          </a:prstGeom>
          <a:noFill/>
        </p:spPr>
      </p:pic>
      <p:pic>
        <p:nvPicPr>
          <p:cNvPr id="6" name="Picture 5" descr="C:\Users\Shahla\Documents\Camtasia Studio\Attachments\Amoozesh\jscode.png"/>
          <p:cNvPicPr>
            <a:picLocks noChangeAspect="1" noChangeArrowheads="1"/>
          </p:cNvPicPr>
          <p:nvPr/>
        </p:nvPicPr>
        <p:blipFill>
          <a:blip r:embed="rId3" cstate="print"/>
          <a:srcRect/>
          <a:stretch>
            <a:fillRect/>
          </a:stretch>
        </p:blipFill>
        <p:spPr bwMode="auto">
          <a:xfrm>
            <a:off x="357158" y="5643578"/>
            <a:ext cx="1009640" cy="100964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458</TotalTime>
  <Words>758</Words>
  <Application>Microsoft Office PowerPoint</Application>
  <PresentationFormat>On-screen Show (4:3)</PresentationFormat>
  <Paragraphs>54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Slide 1</vt:lpstr>
      <vt:lpstr>تاریخچه جاوااسکریپت </vt:lpstr>
      <vt:lpstr>Slide 3</vt:lpstr>
      <vt:lpstr>امکانات زبانی </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Shahla</dc:creator>
  <cp:lastModifiedBy>Shahla</cp:lastModifiedBy>
  <cp:revision>112</cp:revision>
  <dcterms:created xsi:type="dcterms:W3CDTF">2014-08-27T06:42:28Z</dcterms:created>
  <dcterms:modified xsi:type="dcterms:W3CDTF">2014-10-17T22:14:57Z</dcterms:modified>
</cp:coreProperties>
</file>